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258" r:id="rId3"/>
    <p:sldId id="321" r:id="rId4"/>
    <p:sldId id="324" r:id="rId5"/>
    <p:sldId id="325" r:id="rId6"/>
    <p:sldId id="322" r:id="rId7"/>
    <p:sldId id="340" r:id="rId8"/>
    <p:sldId id="363" r:id="rId9"/>
    <p:sldId id="323" r:id="rId10"/>
    <p:sldId id="357" r:id="rId11"/>
    <p:sldId id="326" r:id="rId12"/>
    <p:sldId id="327" r:id="rId13"/>
    <p:sldId id="328" r:id="rId14"/>
    <p:sldId id="330" r:id="rId15"/>
    <p:sldId id="331" r:id="rId16"/>
    <p:sldId id="332" r:id="rId17"/>
    <p:sldId id="333" r:id="rId18"/>
    <p:sldId id="334" r:id="rId19"/>
    <p:sldId id="335" r:id="rId20"/>
    <p:sldId id="371" r:id="rId21"/>
    <p:sldId id="367" r:id="rId22"/>
    <p:sldId id="364" r:id="rId23"/>
    <p:sldId id="339" r:id="rId24"/>
    <p:sldId id="372" r:id="rId25"/>
    <p:sldId id="358" r:id="rId26"/>
    <p:sldId id="373" r:id="rId27"/>
    <p:sldId id="355" r:id="rId28"/>
    <p:sldId id="374" r:id="rId29"/>
    <p:sldId id="370" r:id="rId30"/>
    <p:sldId id="336" r:id="rId31"/>
    <p:sldId id="337" r:id="rId32"/>
    <p:sldId id="338" r:id="rId33"/>
    <p:sldId id="399" r:id="rId34"/>
    <p:sldId id="343" r:id="rId35"/>
    <p:sldId id="368" r:id="rId36"/>
    <p:sldId id="344" r:id="rId37"/>
    <p:sldId id="366" r:id="rId38"/>
    <p:sldId id="369" r:id="rId39"/>
    <p:sldId id="365" r:id="rId40"/>
    <p:sldId id="342" r:id="rId41"/>
    <p:sldId id="345" r:id="rId42"/>
    <p:sldId id="359" r:id="rId43"/>
    <p:sldId id="398" r:id="rId44"/>
    <p:sldId id="401" r:id="rId45"/>
    <p:sldId id="402" r:id="rId46"/>
    <p:sldId id="403" r:id="rId47"/>
    <p:sldId id="400" r:id="rId48"/>
    <p:sldId id="404" r:id="rId49"/>
    <p:sldId id="360" r:id="rId50"/>
    <p:sldId id="347" r:id="rId51"/>
    <p:sldId id="348" r:id="rId52"/>
    <p:sldId id="379" r:id="rId53"/>
    <p:sldId id="350" r:id="rId54"/>
    <p:sldId id="380" r:id="rId55"/>
    <p:sldId id="381" r:id="rId56"/>
    <p:sldId id="382" r:id="rId57"/>
    <p:sldId id="383" r:id="rId58"/>
    <p:sldId id="384" r:id="rId59"/>
    <p:sldId id="378" r:id="rId60"/>
    <p:sldId id="385" r:id="rId61"/>
    <p:sldId id="351" r:id="rId62"/>
    <p:sldId id="386" r:id="rId63"/>
    <p:sldId id="387" r:id="rId64"/>
    <p:sldId id="389" r:id="rId65"/>
    <p:sldId id="352" r:id="rId66"/>
    <p:sldId id="395" r:id="rId67"/>
    <p:sldId id="396" r:id="rId68"/>
    <p:sldId id="391" r:id="rId69"/>
    <p:sldId id="390" r:id="rId70"/>
    <p:sldId id="392" r:id="rId71"/>
    <p:sldId id="393" r:id="rId72"/>
    <p:sldId id="394" r:id="rId73"/>
    <p:sldId id="354" r:id="rId74"/>
    <p:sldId id="361" r:id="rId75"/>
    <p:sldId id="375" r:id="rId76"/>
    <p:sldId id="376" r:id="rId77"/>
    <p:sldId id="377" r:id="rId78"/>
    <p:sldId id="397" r:id="rId79"/>
    <p:sldId id="341" r:id="rId80"/>
    <p:sldId id="362" r:id="rId81"/>
    <p:sldId id="405"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sic Intro" id="{3E4C69C8-CABB-4632-900C-AED047EDEFF0}">
          <p14:sldIdLst>
            <p14:sldId id="256"/>
            <p14:sldId id="258"/>
            <p14:sldId id="321"/>
            <p14:sldId id="324"/>
          </p14:sldIdLst>
        </p14:section>
        <p14:section name="Types Of Substations" id="{FFB86522-C1A3-4AB8-A76A-F5107A93EF02}">
          <p14:sldIdLst>
            <p14:sldId id="325"/>
            <p14:sldId id="322"/>
            <p14:sldId id="340"/>
            <p14:sldId id="363"/>
            <p14:sldId id="323"/>
            <p14:sldId id="357"/>
          </p14:sldIdLst>
        </p14:section>
        <p14:section name="Substation Configurations" id="{E92DC29E-6916-4D1A-BCBE-449DC4A35AC9}">
          <p14:sldIdLst>
            <p14:sldId id="326"/>
            <p14:sldId id="327"/>
            <p14:sldId id="328"/>
            <p14:sldId id="330"/>
            <p14:sldId id="331"/>
            <p14:sldId id="332"/>
            <p14:sldId id="333"/>
            <p14:sldId id="334"/>
          </p14:sldIdLst>
        </p14:section>
        <p14:section name="Distribution Substation Devices" id="{19277984-B46C-4FA6-A4F2-54C2AD7F5F9A}">
          <p14:sldIdLst>
            <p14:sldId id="335"/>
            <p14:sldId id="371"/>
            <p14:sldId id="367"/>
            <p14:sldId id="364"/>
          </p14:sldIdLst>
        </p14:section>
        <p14:section name="Transmission Substation Devices" id="{D6609B3B-8FAA-4B37-AF16-42ADA674E2C6}">
          <p14:sldIdLst>
            <p14:sldId id="339"/>
            <p14:sldId id="372"/>
            <p14:sldId id="358"/>
            <p14:sldId id="373"/>
          </p14:sldIdLst>
        </p14:section>
        <p14:section name="Switching Substation Devices" id="{5217060E-632F-4D0C-A86D-99CD2C958D6F}">
          <p14:sldIdLst>
            <p14:sldId id="355"/>
            <p14:sldId id="374"/>
            <p14:sldId id="370"/>
          </p14:sldIdLst>
        </p14:section>
        <p14:section name="Substation Automation" id="{DA254411-9972-4F21-B7C2-5A3EAEA7827F}">
          <p14:sldIdLst>
            <p14:sldId id="336"/>
            <p14:sldId id="337"/>
            <p14:sldId id="338"/>
            <p14:sldId id="399"/>
            <p14:sldId id="343"/>
            <p14:sldId id="368"/>
            <p14:sldId id="344"/>
            <p14:sldId id="366"/>
            <p14:sldId id="369"/>
            <p14:sldId id="365"/>
            <p14:sldId id="342"/>
            <p14:sldId id="345"/>
            <p14:sldId id="359"/>
            <p14:sldId id="398"/>
            <p14:sldId id="401"/>
            <p14:sldId id="402"/>
            <p14:sldId id="403"/>
            <p14:sldId id="400"/>
            <p14:sldId id="404"/>
            <p14:sldId id="360"/>
            <p14:sldId id="347"/>
            <p14:sldId id="348"/>
            <p14:sldId id="379"/>
            <p14:sldId id="350"/>
            <p14:sldId id="380"/>
            <p14:sldId id="381"/>
            <p14:sldId id="382"/>
            <p14:sldId id="383"/>
            <p14:sldId id="384"/>
            <p14:sldId id="378"/>
            <p14:sldId id="385"/>
            <p14:sldId id="351"/>
            <p14:sldId id="386"/>
            <p14:sldId id="387"/>
            <p14:sldId id="389"/>
            <p14:sldId id="352"/>
            <p14:sldId id="395"/>
            <p14:sldId id="396"/>
            <p14:sldId id="391"/>
            <p14:sldId id="390"/>
            <p14:sldId id="392"/>
            <p14:sldId id="393"/>
            <p14:sldId id="394"/>
            <p14:sldId id="354"/>
            <p14:sldId id="361"/>
            <p14:sldId id="375"/>
            <p14:sldId id="376"/>
            <p14:sldId id="377"/>
            <p14:sldId id="397"/>
            <p14:sldId id="341"/>
            <p14:sldId id="362"/>
            <p14:sldId id="40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93" autoAdjust="0"/>
    <p:restoredTop sz="94660" autoAdjust="0"/>
  </p:normalViewPr>
  <p:slideViewPr>
    <p:cSldViewPr>
      <p:cViewPr>
        <p:scale>
          <a:sx n="110" d="100"/>
          <a:sy n="110" d="100"/>
        </p:scale>
        <p:origin x="-684" y="-720"/>
      </p:cViewPr>
      <p:guideLst>
        <p:guide orient="horz" pos="2160"/>
        <p:guide pos="2880"/>
      </p:guideLst>
    </p:cSldViewPr>
  </p:slideViewPr>
  <p:outlineViewPr>
    <p:cViewPr>
      <p:scale>
        <a:sx n="33" d="100"/>
        <a:sy n="33" d="100"/>
      </p:scale>
      <p:origin x="0" y="18667"/>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9C1E7-FBB8-4C72-86B9-AAF39807A642}"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en-US"/>
        </a:p>
      </dgm:t>
    </dgm:pt>
    <dgm:pt modelId="{E309336A-C953-44BF-9B51-8F2CB0B12ED2}">
      <dgm:prSet phldrT="[Text]"/>
      <dgm:spPr/>
      <dgm:t>
        <a:bodyPr/>
        <a:lstStyle/>
        <a:p>
          <a:pPr algn="ctr"/>
          <a:r>
            <a:rPr lang="en-US" dirty="0" smtClean="0"/>
            <a:t>International Standards- ISO, IEC</a:t>
          </a:r>
          <a:endParaRPr lang="en-US" dirty="0"/>
        </a:p>
      </dgm:t>
    </dgm:pt>
    <dgm:pt modelId="{A74F7B0D-078B-4159-A540-6D636D446EA9}" type="parTrans" cxnId="{994CC756-A883-4B18-86A4-F97521FAA4F2}">
      <dgm:prSet/>
      <dgm:spPr/>
      <dgm:t>
        <a:bodyPr/>
        <a:lstStyle/>
        <a:p>
          <a:pPr algn="ctr"/>
          <a:endParaRPr lang="en-US"/>
        </a:p>
      </dgm:t>
    </dgm:pt>
    <dgm:pt modelId="{9C0FC11C-DEE1-4CA4-87F8-9ED75EA3181C}" type="sibTrans" cxnId="{994CC756-A883-4B18-86A4-F97521FAA4F2}">
      <dgm:prSet/>
      <dgm:spPr/>
      <dgm:t>
        <a:bodyPr/>
        <a:lstStyle/>
        <a:p>
          <a:pPr algn="ctr"/>
          <a:endParaRPr lang="en-US"/>
        </a:p>
      </dgm:t>
    </dgm:pt>
    <dgm:pt modelId="{B9410AE2-1D16-4735-B231-2034352C800C}">
      <dgm:prSet phldrT="[Text]"/>
      <dgm:spPr/>
      <dgm:t>
        <a:bodyPr/>
        <a:lstStyle/>
        <a:p>
          <a:pPr algn="ctr"/>
          <a:r>
            <a:rPr lang="en-US" dirty="0" smtClean="0"/>
            <a:t>National Standards– ANSI, NIST, IEEE</a:t>
          </a:r>
          <a:endParaRPr lang="en-US" dirty="0"/>
        </a:p>
      </dgm:t>
    </dgm:pt>
    <dgm:pt modelId="{1447DB8E-A7FE-4403-8E0B-3236955BCA42}" type="parTrans" cxnId="{661C0BA6-5A31-4EA9-A266-65A9867BFD74}">
      <dgm:prSet/>
      <dgm:spPr/>
      <dgm:t>
        <a:bodyPr/>
        <a:lstStyle/>
        <a:p>
          <a:pPr algn="ctr"/>
          <a:endParaRPr lang="en-US"/>
        </a:p>
      </dgm:t>
    </dgm:pt>
    <dgm:pt modelId="{12D93105-6F55-4E72-A5E6-24B8FAD1B628}" type="sibTrans" cxnId="{661C0BA6-5A31-4EA9-A266-65A9867BFD74}">
      <dgm:prSet/>
      <dgm:spPr/>
      <dgm:t>
        <a:bodyPr/>
        <a:lstStyle/>
        <a:p>
          <a:pPr algn="ctr"/>
          <a:endParaRPr lang="en-US"/>
        </a:p>
      </dgm:t>
    </dgm:pt>
    <dgm:pt modelId="{B40448BE-D76D-4DF5-AD03-4D1B617B0A93}">
      <dgm:prSet phldrT="[Text]"/>
      <dgm:spPr/>
      <dgm:t>
        <a:bodyPr/>
        <a:lstStyle/>
        <a:p>
          <a:pPr algn="ctr"/>
          <a:r>
            <a:rPr lang="en-US" dirty="0" smtClean="0"/>
            <a:t>Proprietary Systems – vendor specific</a:t>
          </a:r>
          <a:endParaRPr lang="en-US" dirty="0"/>
        </a:p>
      </dgm:t>
    </dgm:pt>
    <dgm:pt modelId="{077FD79A-294B-4442-A99B-8AF4699746D6}" type="parTrans" cxnId="{CE50A78B-1540-4660-90A6-9853464797AD}">
      <dgm:prSet/>
      <dgm:spPr/>
      <dgm:t>
        <a:bodyPr/>
        <a:lstStyle/>
        <a:p>
          <a:pPr algn="ctr"/>
          <a:endParaRPr lang="en-US"/>
        </a:p>
      </dgm:t>
    </dgm:pt>
    <dgm:pt modelId="{F54565EC-B9AD-498F-9875-B9D6A0E219B7}" type="sibTrans" cxnId="{CE50A78B-1540-4660-90A6-9853464797AD}">
      <dgm:prSet/>
      <dgm:spPr/>
      <dgm:t>
        <a:bodyPr/>
        <a:lstStyle/>
        <a:p>
          <a:pPr algn="ctr"/>
          <a:endParaRPr lang="en-US"/>
        </a:p>
      </dgm:t>
    </dgm:pt>
    <dgm:pt modelId="{356E647C-CD9B-476B-A1F6-7E6ABD92F56B}">
      <dgm:prSet phldrT="[Text]"/>
      <dgm:spPr/>
      <dgm:t>
        <a:bodyPr/>
        <a:lstStyle/>
        <a:p>
          <a:pPr algn="ctr"/>
          <a:r>
            <a:rPr lang="en-US" dirty="0" smtClean="0"/>
            <a:t>Industry Practice- informal practice </a:t>
          </a:r>
          <a:endParaRPr lang="en-US" dirty="0"/>
        </a:p>
      </dgm:t>
    </dgm:pt>
    <dgm:pt modelId="{00C852D8-063F-4E40-9606-04DD3F40BA3B}" type="parTrans" cxnId="{4EE59973-5D63-4679-B706-35D81476CE23}">
      <dgm:prSet/>
      <dgm:spPr/>
      <dgm:t>
        <a:bodyPr/>
        <a:lstStyle/>
        <a:p>
          <a:pPr algn="ctr"/>
          <a:endParaRPr lang="en-US"/>
        </a:p>
      </dgm:t>
    </dgm:pt>
    <dgm:pt modelId="{464A04FF-EE6C-438B-B1D7-808454F9680D}" type="sibTrans" cxnId="{4EE59973-5D63-4679-B706-35D81476CE23}">
      <dgm:prSet/>
      <dgm:spPr/>
      <dgm:t>
        <a:bodyPr/>
        <a:lstStyle/>
        <a:p>
          <a:pPr algn="ctr"/>
          <a:endParaRPr lang="en-US"/>
        </a:p>
      </dgm:t>
    </dgm:pt>
    <dgm:pt modelId="{EAC392F3-D1A8-46FA-9388-64E777328F5B}">
      <dgm:prSet phldrT="[Text]"/>
      <dgm:spPr/>
      <dgm:t>
        <a:bodyPr/>
        <a:lstStyle/>
        <a:p>
          <a:pPr algn="ctr"/>
          <a:r>
            <a:rPr lang="en-US" dirty="0" smtClean="0"/>
            <a:t>Industry Standards- formalized practice </a:t>
          </a:r>
          <a:endParaRPr lang="en-US" dirty="0"/>
        </a:p>
      </dgm:t>
    </dgm:pt>
    <dgm:pt modelId="{28CC4EDD-AF25-482D-8D13-74110C594119}" type="parTrans" cxnId="{0ED2DDCF-7392-4D17-991E-40F4C7E95361}">
      <dgm:prSet/>
      <dgm:spPr/>
      <dgm:t>
        <a:bodyPr/>
        <a:lstStyle/>
        <a:p>
          <a:pPr algn="ctr"/>
          <a:endParaRPr lang="en-US"/>
        </a:p>
      </dgm:t>
    </dgm:pt>
    <dgm:pt modelId="{2E6A7D40-BEC1-401B-A302-7CDA5E27E115}" type="sibTrans" cxnId="{0ED2DDCF-7392-4D17-991E-40F4C7E95361}">
      <dgm:prSet/>
      <dgm:spPr/>
      <dgm:t>
        <a:bodyPr/>
        <a:lstStyle/>
        <a:p>
          <a:pPr algn="ctr"/>
          <a:endParaRPr lang="en-US"/>
        </a:p>
      </dgm:t>
    </dgm:pt>
    <dgm:pt modelId="{A588D572-84CD-4081-B747-CA26CB622F99}" type="pres">
      <dgm:prSet presAssocID="{5EE9C1E7-FBB8-4C72-86B9-AAF39807A642}" presName="compositeShape" presStyleCnt="0">
        <dgm:presLayoutVars>
          <dgm:dir/>
          <dgm:resizeHandles/>
        </dgm:presLayoutVars>
      </dgm:prSet>
      <dgm:spPr/>
      <dgm:t>
        <a:bodyPr/>
        <a:lstStyle/>
        <a:p>
          <a:endParaRPr lang="en-US"/>
        </a:p>
      </dgm:t>
    </dgm:pt>
    <dgm:pt modelId="{F71B5069-0053-4465-B9BD-D9880D240E0F}" type="pres">
      <dgm:prSet presAssocID="{5EE9C1E7-FBB8-4C72-86B9-AAF39807A642}" presName="pyramid" presStyleLbl="node1" presStyleIdx="0" presStyleCnt="1"/>
      <dgm:spPr/>
    </dgm:pt>
    <dgm:pt modelId="{8CAD5205-EB67-49AD-A35B-7F2B6771B64B}" type="pres">
      <dgm:prSet presAssocID="{5EE9C1E7-FBB8-4C72-86B9-AAF39807A642}" presName="theList" presStyleCnt="0"/>
      <dgm:spPr/>
    </dgm:pt>
    <dgm:pt modelId="{2582A607-B1A5-4618-B3F5-1F63FC3D64A0}" type="pres">
      <dgm:prSet presAssocID="{E309336A-C953-44BF-9B51-8F2CB0B12ED2}" presName="aNode" presStyleLbl="fgAcc1" presStyleIdx="0" presStyleCnt="5" custLinFactNeighborX="0" custLinFactNeighborY="-35713">
        <dgm:presLayoutVars>
          <dgm:bulletEnabled val="1"/>
        </dgm:presLayoutVars>
      </dgm:prSet>
      <dgm:spPr/>
      <dgm:t>
        <a:bodyPr/>
        <a:lstStyle/>
        <a:p>
          <a:endParaRPr lang="en-US"/>
        </a:p>
      </dgm:t>
    </dgm:pt>
    <dgm:pt modelId="{3F6A173F-02CB-4E46-BA16-DAAB41CF5EE5}" type="pres">
      <dgm:prSet presAssocID="{E309336A-C953-44BF-9B51-8F2CB0B12ED2}" presName="aSpace" presStyleCnt="0"/>
      <dgm:spPr/>
    </dgm:pt>
    <dgm:pt modelId="{F1F00D06-C9C6-4B42-B65E-415A67D544E2}" type="pres">
      <dgm:prSet presAssocID="{B9410AE2-1D16-4735-B231-2034352C800C}" presName="aNode" presStyleLbl="fgAcc1" presStyleIdx="1" presStyleCnt="5" custLinFactNeighborY="57694">
        <dgm:presLayoutVars>
          <dgm:bulletEnabled val="1"/>
        </dgm:presLayoutVars>
      </dgm:prSet>
      <dgm:spPr/>
      <dgm:t>
        <a:bodyPr/>
        <a:lstStyle/>
        <a:p>
          <a:endParaRPr lang="en-US"/>
        </a:p>
      </dgm:t>
    </dgm:pt>
    <dgm:pt modelId="{61022F9D-B0D8-417A-BFAD-59C513D5F37E}" type="pres">
      <dgm:prSet presAssocID="{B9410AE2-1D16-4735-B231-2034352C800C}" presName="aSpace" presStyleCnt="0"/>
      <dgm:spPr/>
    </dgm:pt>
    <dgm:pt modelId="{7B606E8B-FB0F-412C-B412-1124BF205C36}" type="pres">
      <dgm:prSet presAssocID="{B40448BE-D76D-4DF5-AD03-4D1B617B0A93}" presName="aNode" presStyleLbl="fgAcc1" presStyleIdx="2" presStyleCnt="5" custLinFactY="247321" custLinFactNeighborX="2885" custLinFactNeighborY="300000">
        <dgm:presLayoutVars>
          <dgm:bulletEnabled val="1"/>
        </dgm:presLayoutVars>
      </dgm:prSet>
      <dgm:spPr/>
      <dgm:t>
        <a:bodyPr/>
        <a:lstStyle/>
        <a:p>
          <a:endParaRPr lang="en-US"/>
        </a:p>
      </dgm:t>
    </dgm:pt>
    <dgm:pt modelId="{3B28D019-151E-4D82-89B4-B3CC424160F6}" type="pres">
      <dgm:prSet presAssocID="{B40448BE-D76D-4DF5-AD03-4D1B617B0A93}" presName="aSpace" presStyleCnt="0"/>
      <dgm:spPr/>
    </dgm:pt>
    <dgm:pt modelId="{B9B7C980-D1E5-4471-BCBE-5882453B53B6}" type="pres">
      <dgm:prSet presAssocID="{356E647C-CD9B-476B-A1F6-7E6ABD92F56B}" presName="aNode" presStyleLbl="fgAcc1" presStyleIdx="3" presStyleCnt="5" custLinFactY="41140" custLinFactNeighborX="2885" custLinFactNeighborY="100000">
        <dgm:presLayoutVars>
          <dgm:bulletEnabled val="1"/>
        </dgm:presLayoutVars>
      </dgm:prSet>
      <dgm:spPr/>
      <dgm:t>
        <a:bodyPr/>
        <a:lstStyle/>
        <a:p>
          <a:endParaRPr lang="en-US"/>
        </a:p>
      </dgm:t>
    </dgm:pt>
    <dgm:pt modelId="{BC07FED8-A9AF-4584-A7D8-08532F22BE44}" type="pres">
      <dgm:prSet presAssocID="{356E647C-CD9B-476B-A1F6-7E6ABD92F56B}" presName="aSpace" presStyleCnt="0"/>
      <dgm:spPr/>
    </dgm:pt>
    <dgm:pt modelId="{F52C3B67-82A1-4D16-938D-8C1C21F5ACE9}" type="pres">
      <dgm:prSet presAssocID="{EAC392F3-D1A8-46FA-9388-64E777328F5B}" presName="aNode" presStyleLbl="fgAcc1" presStyleIdx="4" presStyleCnt="5" custLinFactY="-165728" custLinFactNeighborX="962" custLinFactNeighborY="-200000">
        <dgm:presLayoutVars>
          <dgm:bulletEnabled val="1"/>
        </dgm:presLayoutVars>
      </dgm:prSet>
      <dgm:spPr/>
      <dgm:t>
        <a:bodyPr/>
        <a:lstStyle/>
        <a:p>
          <a:endParaRPr lang="en-US"/>
        </a:p>
      </dgm:t>
    </dgm:pt>
    <dgm:pt modelId="{39DD7226-78CE-4752-801C-775952FBB2A3}" type="pres">
      <dgm:prSet presAssocID="{EAC392F3-D1A8-46FA-9388-64E777328F5B}" presName="aSpace" presStyleCnt="0"/>
      <dgm:spPr/>
    </dgm:pt>
  </dgm:ptLst>
  <dgm:cxnLst>
    <dgm:cxn modelId="{C560F83E-A36E-463E-B3DF-10BB4BD5235A}" type="presOf" srcId="{EAC392F3-D1A8-46FA-9388-64E777328F5B}" destId="{F52C3B67-82A1-4D16-938D-8C1C21F5ACE9}" srcOrd="0" destOrd="0" presId="urn:microsoft.com/office/officeart/2005/8/layout/pyramid2"/>
    <dgm:cxn modelId="{6307CE99-EB5E-41F7-9EB6-910C70F98E13}" type="presOf" srcId="{5EE9C1E7-FBB8-4C72-86B9-AAF39807A642}" destId="{A588D572-84CD-4081-B747-CA26CB622F99}" srcOrd="0" destOrd="0" presId="urn:microsoft.com/office/officeart/2005/8/layout/pyramid2"/>
    <dgm:cxn modelId="{C55F7062-2184-4164-A5D1-11EB78667A99}" type="presOf" srcId="{356E647C-CD9B-476B-A1F6-7E6ABD92F56B}" destId="{B9B7C980-D1E5-4471-BCBE-5882453B53B6}" srcOrd="0" destOrd="0" presId="urn:microsoft.com/office/officeart/2005/8/layout/pyramid2"/>
    <dgm:cxn modelId="{994CC756-A883-4B18-86A4-F97521FAA4F2}" srcId="{5EE9C1E7-FBB8-4C72-86B9-AAF39807A642}" destId="{E309336A-C953-44BF-9B51-8F2CB0B12ED2}" srcOrd="0" destOrd="0" parTransId="{A74F7B0D-078B-4159-A540-6D636D446EA9}" sibTransId="{9C0FC11C-DEE1-4CA4-87F8-9ED75EA3181C}"/>
    <dgm:cxn modelId="{4EE59973-5D63-4679-B706-35D81476CE23}" srcId="{5EE9C1E7-FBB8-4C72-86B9-AAF39807A642}" destId="{356E647C-CD9B-476B-A1F6-7E6ABD92F56B}" srcOrd="3" destOrd="0" parTransId="{00C852D8-063F-4E40-9606-04DD3F40BA3B}" sibTransId="{464A04FF-EE6C-438B-B1D7-808454F9680D}"/>
    <dgm:cxn modelId="{89F43E05-50DC-42AC-9913-4E7270C7AFC0}" type="presOf" srcId="{E309336A-C953-44BF-9B51-8F2CB0B12ED2}" destId="{2582A607-B1A5-4618-B3F5-1F63FC3D64A0}" srcOrd="0" destOrd="0" presId="urn:microsoft.com/office/officeart/2005/8/layout/pyramid2"/>
    <dgm:cxn modelId="{0ED2DDCF-7392-4D17-991E-40F4C7E95361}" srcId="{5EE9C1E7-FBB8-4C72-86B9-AAF39807A642}" destId="{EAC392F3-D1A8-46FA-9388-64E777328F5B}" srcOrd="4" destOrd="0" parTransId="{28CC4EDD-AF25-482D-8D13-74110C594119}" sibTransId="{2E6A7D40-BEC1-401B-A302-7CDA5E27E115}"/>
    <dgm:cxn modelId="{37F58E99-3FFC-4759-97F1-0E691C71CB65}" type="presOf" srcId="{B9410AE2-1D16-4735-B231-2034352C800C}" destId="{F1F00D06-C9C6-4B42-B65E-415A67D544E2}" srcOrd="0" destOrd="0" presId="urn:microsoft.com/office/officeart/2005/8/layout/pyramid2"/>
    <dgm:cxn modelId="{CE50A78B-1540-4660-90A6-9853464797AD}" srcId="{5EE9C1E7-FBB8-4C72-86B9-AAF39807A642}" destId="{B40448BE-D76D-4DF5-AD03-4D1B617B0A93}" srcOrd="2" destOrd="0" parTransId="{077FD79A-294B-4442-A99B-8AF4699746D6}" sibTransId="{F54565EC-B9AD-498F-9875-B9D6A0E219B7}"/>
    <dgm:cxn modelId="{AE0AD70E-DA6D-422E-97DA-FB7A7F70CE47}" type="presOf" srcId="{B40448BE-D76D-4DF5-AD03-4D1B617B0A93}" destId="{7B606E8B-FB0F-412C-B412-1124BF205C36}" srcOrd="0" destOrd="0" presId="urn:microsoft.com/office/officeart/2005/8/layout/pyramid2"/>
    <dgm:cxn modelId="{661C0BA6-5A31-4EA9-A266-65A9867BFD74}" srcId="{5EE9C1E7-FBB8-4C72-86B9-AAF39807A642}" destId="{B9410AE2-1D16-4735-B231-2034352C800C}" srcOrd="1" destOrd="0" parTransId="{1447DB8E-A7FE-4403-8E0B-3236955BCA42}" sibTransId="{12D93105-6F55-4E72-A5E6-24B8FAD1B628}"/>
    <dgm:cxn modelId="{3262CEAC-9346-4FA1-882A-C33CC739E4F2}" type="presParOf" srcId="{A588D572-84CD-4081-B747-CA26CB622F99}" destId="{F71B5069-0053-4465-B9BD-D9880D240E0F}" srcOrd="0" destOrd="0" presId="urn:microsoft.com/office/officeart/2005/8/layout/pyramid2"/>
    <dgm:cxn modelId="{0098ACFA-9824-4CC1-92A5-2B977E6321B0}" type="presParOf" srcId="{A588D572-84CD-4081-B747-CA26CB622F99}" destId="{8CAD5205-EB67-49AD-A35B-7F2B6771B64B}" srcOrd="1" destOrd="0" presId="urn:microsoft.com/office/officeart/2005/8/layout/pyramid2"/>
    <dgm:cxn modelId="{356EF62A-B81A-490F-9AD3-2C9E1E6C1172}" type="presParOf" srcId="{8CAD5205-EB67-49AD-A35B-7F2B6771B64B}" destId="{2582A607-B1A5-4618-B3F5-1F63FC3D64A0}" srcOrd="0" destOrd="0" presId="urn:microsoft.com/office/officeart/2005/8/layout/pyramid2"/>
    <dgm:cxn modelId="{EE5F699B-E704-49A0-A06F-2593AAD05888}" type="presParOf" srcId="{8CAD5205-EB67-49AD-A35B-7F2B6771B64B}" destId="{3F6A173F-02CB-4E46-BA16-DAAB41CF5EE5}" srcOrd="1" destOrd="0" presId="urn:microsoft.com/office/officeart/2005/8/layout/pyramid2"/>
    <dgm:cxn modelId="{D7C8FE1A-EF4D-4559-9481-93DBAB94EE13}" type="presParOf" srcId="{8CAD5205-EB67-49AD-A35B-7F2B6771B64B}" destId="{F1F00D06-C9C6-4B42-B65E-415A67D544E2}" srcOrd="2" destOrd="0" presId="urn:microsoft.com/office/officeart/2005/8/layout/pyramid2"/>
    <dgm:cxn modelId="{6D304875-F916-43E4-8D48-2912338B2E1C}" type="presParOf" srcId="{8CAD5205-EB67-49AD-A35B-7F2B6771B64B}" destId="{61022F9D-B0D8-417A-BFAD-59C513D5F37E}" srcOrd="3" destOrd="0" presId="urn:microsoft.com/office/officeart/2005/8/layout/pyramid2"/>
    <dgm:cxn modelId="{7F1FE872-1289-4CBA-8AA8-85F0DB415C24}" type="presParOf" srcId="{8CAD5205-EB67-49AD-A35B-7F2B6771B64B}" destId="{7B606E8B-FB0F-412C-B412-1124BF205C36}" srcOrd="4" destOrd="0" presId="urn:microsoft.com/office/officeart/2005/8/layout/pyramid2"/>
    <dgm:cxn modelId="{97D5778B-FBCE-4C1D-8D3E-720604950B4C}" type="presParOf" srcId="{8CAD5205-EB67-49AD-A35B-7F2B6771B64B}" destId="{3B28D019-151E-4D82-89B4-B3CC424160F6}" srcOrd="5" destOrd="0" presId="urn:microsoft.com/office/officeart/2005/8/layout/pyramid2"/>
    <dgm:cxn modelId="{825083C6-2CAE-4CAB-B393-A91C3770A3E2}" type="presParOf" srcId="{8CAD5205-EB67-49AD-A35B-7F2B6771B64B}" destId="{B9B7C980-D1E5-4471-BCBE-5882453B53B6}" srcOrd="6" destOrd="0" presId="urn:microsoft.com/office/officeart/2005/8/layout/pyramid2"/>
    <dgm:cxn modelId="{A247932C-6087-4307-9CCC-637712EE7DD4}" type="presParOf" srcId="{8CAD5205-EB67-49AD-A35B-7F2B6771B64B}" destId="{BC07FED8-A9AF-4584-A7D8-08532F22BE44}" srcOrd="7" destOrd="0" presId="urn:microsoft.com/office/officeart/2005/8/layout/pyramid2"/>
    <dgm:cxn modelId="{14D07BF2-E81D-458E-9F1A-78F7A49696E1}" type="presParOf" srcId="{8CAD5205-EB67-49AD-A35B-7F2B6771B64B}" destId="{F52C3B67-82A1-4D16-938D-8C1C21F5ACE9}" srcOrd="8" destOrd="0" presId="urn:microsoft.com/office/officeart/2005/8/layout/pyramid2"/>
    <dgm:cxn modelId="{EFC9C1BE-980C-43AE-80FB-ADBEAAEB7ADA}" type="presParOf" srcId="{8CAD5205-EB67-49AD-A35B-7F2B6771B64B}" destId="{39DD7226-78CE-4752-801C-775952FBB2A3}" srcOrd="9"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11/14/2011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1F32C35-120A-42EE-9AC7-836E8383D7AB}" type="datetime1">
              <a:rPr lang="en-US" smtClean="0"/>
              <a:pPr/>
              <a:t>11/14/2011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6C1018-D1E8-479D-96A3-9F41FFE0498B}" type="datetime1">
              <a:rPr lang="en-US" smtClean="0"/>
              <a:pPr/>
              <a:t>11/14/2011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C74369-08C8-44A4-966D-A9315743DC51}" type="datetime1">
              <a:rPr lang="en-US" smtClean="0"/>
              <a:pPr/>
              <a:t>11/14/2011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937775F-7EA0-4C60-A1A3-CF824EF077E7}" type="datetime1">
              <a:rPr lang="en-US" smtClean="0"/>
              <a:pPr/>
              <a:t>11/14/2011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3F53D6-4BBE-4660-92CE-384D81B6093B}" type="datetime1">
              <a:rPr lang="en-US" smtClean="0"/>
              <a:pPr/>
              <a:t>11/14/2011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879D7E-6C0D-4738-BA5F-B709FD89015D}" type="datetime1">
              <a:rPr lang="en-US" smtClean="0"/>
              <a:pPr/>
              <a:t>11/14/2011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3BD2BC5-7482-4589-A685-C13A4A3E5A7E}" type="datetime1">
              <a:rPr lang="en-US" smtClean="0"/>
              <a:pPr/>
              <a:t>11/14/2011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957FD16-8E45-401A-B820-1AA39A2378BD}" type="datetime1">
              <a:rPr lang="en-US" smtClean="0"/>
              <a:pPr/>
              <a:t>11/14/2011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0C5D45-D8E0-4567-9CFE-619CE6F86D36}" type="datetime1">
              <a:rPr lang="en-US" smtClean="0"/>
              <a:pPr/>
              <a:t>11/14/2011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B3A434-82F0-4753-8E5B-530187CBE918}" type="datetime1">
              <a:rPr lang="en-US" smtClean="0"/>
              <a:pPr/>
              <a:t>11/14/2011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E68E14-E31B-4B09-9C85-952BEA0CE2D1}" type="datetime1">
              <a:rPr lang="en-US" smtClean="0"/>
              <a:pPr/>
              <a:t>11/14/2011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1FE0ADDA-B3B7-40AE-9480-3225E9B6F0AB}" type="datetime1">
              <a:rPr lang="en-US" smtClean="0"/>
              <a:pPr/>
              <a:t>11/14/2011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7.jpe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www.ece.iit.edu/~flueck/chicago_pes/2002/SA_Fund_BestPractices.pdf" TargetMode="External"/><Relationship Id="rId7" Type="http://schemas.openxmlformats.org/officeDocument/2006/relationships/hyperlink" Target="http://ieeexplore.ieee.org/stamp/stamp.jsp?tp=&amp;arnumber=1192023&amp;isnumber=26717" TargetMode="External"/><Relationship Id="rId2" Type="http://schemas.openxmlformats.org/officeDocument/2006/relationships/hyperlink" Target="http://www.electricenergyonline.com/?page=show_article&amp;mag=43&amp;article=321" TargetMode="External"/><Relationship Id="rId1" Type="http://schemas.openxmlformats.org/officeDocument/2006/relationships/slideLayout" Target="../slideLayouts/slideLayout2.xml"/><Relationship Id="rId6" Type="http://schemas.openxmlformats.org/officeDocument/2006/relationships/hyperlink" Target="http://www.powertransformer.us/substationtransformers.htm" TargetMode="External"/><Relationship Id="rId5" Type="http://schemas.openxmlformats.org/officeDocument/2006/relationships/hyperlink" Target="http://www.ee.iastate.edu/~jdm/ee653/SubstationReliability.pdf" TargetMode="External"/><Relationship Id="rId4" Type="http://schemas.openxmlformats.org/officeDocument/2006/relationships/hyperlink" Target="http://www.atrakenergy.com/Resources/PSC-2004.pdf"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www.oncor.com/community/knowledgecollege/energy_library/pathway/pathways_distribution.aspx" TargetMode="External"/><Relationship Id="rId2" Type="http://schemas.openxmlformats.org/officeDocument/2006/relationships/hyperlink" Target="http://www.transmission-line.net/2011/04/type-of-switches-on-transmission-and.html" TargetMode="External"/><Relationship Id="rId1" Type="http://schemas.openxmlformats.org/officeDocument/2006/relationships/slideLayout" Target="../slideLayouts/slideLayout2.xml"/><Relationship Id="rId6" Type="http://schemas.openxmlformats.org/officeDocument/2006/relationships/hyperlink" Target="http://smud.apogee.net/foe/" TargetMode="External"/><Relationship Id="rId5" Type="http://schemas.openxmlformats.org/officeDocument/2006/relationships/hyperlink" Target="http://ieeexplore.ieee.org/stamp/stamp.jsp?tp=&amp;arnumber=4510445&amp;isnumber=4510387" TargetMode="External"/><Relationship Id="rId4" Type="http://schemas.openxmlformats.org/officeDocument/2006/relationships/hyperlink" Target="http://www.ece.gatech.edu/research/labs/bwn/substation/description.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a:bodyPr>
          <a:lstStyle/>
          <a:p>
            <a:r>
              <a:rPr lang="en-US" sz="3200" dirty="0" smtClean="0"/>
              <a:t>Switching Substations</a:t>
            </a:r>
            <a:endParaRPr lang="en-US" sz="3200" dirty="0"/>
          </a:p>
        </p:txBody>
      </p:sp>
      <p:sp>
        <p:nvSpPr>
          <p:cNvPr id="3" name="Content Placeholder 2"/>
          <p:cNvSpPr>
            <a:spLocks noGrp="1"/>
          </p:cNvSpPr>
          <p:nvPr>
            <p:ph idx="1"/>
          </p:nvPr>
        </p:nvSpPr>
        <p:spPr>
          <a:xfrm>
            <a:off x="152400" y="3200400"/>
            <a:ext cx="8839200" cy="2925763"/>
          </a:xfrm>
        </p:spPr>
        <p:txBody>
          <a:bodyPr>
            <a:normAutofit/>
          </a:bodyPr>
          <a:lstStyle/>
          <a:p>
            <a:r>
              <a:rPr lang="en-US" sz="2400" dirty="0" smtClean="0"/>
              <a:t>A switching substation is a combination of switching and controlling equipment arranged to provide circuit protection and system switching flexibility.</a:t>
            </a:r>
          </a:p>
          <a:p>
            <a:r>
              <a:rPr lang="en-US" sz="2400" dirty="0" smtClean="0"/>
              <a:t>Operates at a single voltage.</a:t>
            </a:r>
          </a:p>
          <a:p>
            <a:r>
              <a:rPr lang="en-US" sz="2400" dirty="0" smtClean="0"/>
              <a:t>More common on cooperative utilities transmission system.</a:t>
            </a:r>
          </a:p>
          <a:p>
            <a:r>
              <a:rPr lang="en-US" sz="2400" dirty="0" smtClean="0"/>
              <a:t>Helps maintain reliable service under abnormal conditions.</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pic>
        <p:nvPicPr>
          <p:cNvPr id="1027" name="Picture 3"/>
          <p:cNvPicPr>
            <a:picLocks noChangeAspect="1" noChangeArrowheads="1"/>
          </p:cNvPicPr>
          <p:nvPr/>
        </p:nvPicPr>
        <p:blipFill>
          <a:blip r:embed="rId2" cstate="print"/>
          <a:srcRect/>
          <a:stretch>
            <a:fillRect/>
          </a:stretch>
        </p:blipFill>
        <p:spPr bwMode="auto">
          <a:xfrm>
            <a:off x="2362200" y="1143000"/>
            <a:ext cx="4295775" cy="1333500"/>
          </a:xfrm>
          <a:prstGeom prst="rect">
            <a:avLst/>
          </a:prstGeom>
          <a:noFill/>
          <a:ln w="9525">
            <a:noFill/>
            <a:miter lim="800000"/>
            <a:headEnd/>
            <a:tailEnd/>
          </a:ln>
        </p:spPr>
      </p:pic>
      <p:sp>
        <p:nvSpPr>
          <p:cNvPr id="7" name="TextBox 6"/>
          <p:cNvSpPr txBox="1"/>
          <p:nvPr/>
        </p:nvSpPr>
        <p:spPr>
          <a:xfrm>
            <a:off x="2667000" y="2667000"/>
            <a:ext cx="38100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 1.3: Basic Switching Substation</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87242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sz="3600" dirty="0" smtClean="0"/>
              <a:t>Substation configurations</a:t>
            </a:r>
            <a:endParaRPr lang="en-US" sz="3600" dirty="0"/>
          </a:p>
        </p:txBody>
      </p:sp>
      <p:sp>
        <p:nvSpPr>
          <p:cNvPr id="3" name="Content Placeholder 2"/>
          <p:cNvSpPr>
            <a:spLocks noGrp="1"/>
          </p:cNvSpPr>
          <p:nvPr>
            <p:ph idx="1"/>
          </p:nvPr>
        </p:nvSpPr>
        <p:spPr>
          <a:xfrm>
            <a:off x="381000" y="1066800"/>
            <a:ext cx="8610600" cy="5715000"/>
          </a:xfrm>
        </p:spPr>
        <p:txBody>
          <a:bodyPr>
            <a:normAutofit lnSpcReduction="10000"/>
          </a:bodyPr>
          <a:lstStyle/>
          <a:p>
            <a:pPr>
              <a:buNone/>
            </a:pPr>
            <a:r>
              <a:rPr lang="en-US" sz="2400" dirty="0" smtClean="0"/>
              <a:t>Various factors affect the reliability of a substation/switchyard, one </a:t>
            </a:r>
          </a:p>
          <a:p>
            <a:pPr>
              <a:buNone/>
            </a:pPr>
            <a:r>
              <a:rPr lang="en-US" sz="2400" dirty="0" smtClean="0"/>
              <a:t>of which is the arrangement of the buses and switching devices. In</a:t>
            </a:r>
          </a:p>
          <a:p>
            <a:pPr>
              <a:buNone/>
            </a:pPr>
            <a:r>
              <a:rPr lang="en-US" sz="2400" dirty="0" smtClean="0"/>
              <a:t> addition to reliability, arrangements of the buses/switching device</a:t>
            </a:r>
          </a:p>
          <a:p>
            <a:pPr>
              <a:buNone/>
            </a:pPr>
            <a:r>
              <a:rPr lang="en-US" sz="2400" dirty="0" smtClean="0"/>
              <a:t> will impact maintenance, protection, initial substation development</a:t>
            </a:r>
          </a:p>
          <a:p>
            <a:pPr>
              <a:buNone/>
            </a:pPr>
            <a:r>
              <a:rPr lang="en-US" sz="2400" dirty="0" smtClean="0"/>
              <a:t> and cost [6].</a:t>
            </a:r>
          </a:p>
          <a:p>
            <a:pPr>
              <a:buNone/>
            </a:pPr>
            <a:endParaRPr lang="en-US" sz="2400" dirty="0"/>
          </a:p>
          <a:p>
            <a:pPr marL="0" indent="0">
              <a:buNone/>
            </a:pPr>
            <a:r>
              <a:rPr lang="en-US" sz="2400" dirty="0" smtClean="0"/>
              <a:t>Commonly used substation bus switching configurations include:</a:t>
            </a:r>
          </a:p>
          <a:p>
            <a:pPr lvl="1">
              <a:spcAft>
                <a:spcPts val="600"/>
              </a:spcAft>
            </a:pPr>
            <a:r>
              <a:rPr lang="en-US" sz="2400" dirty="0" smtClean="0"/>
              <a:t>Single Bus</a:t>
            </a:r>
          </a:p>
          <a:p>
            <a:pPr lvl="1">
              <a:spcAft>
                <a:spcPts val="600"/>
              </a:spcAft>
            </a:pPr>
            <a:r>
              <a:rPr lang="en-US" sz="2400" dirty="0" smtClean="0"/>
              <a:t>Double Bus, Double Breaker</a:t>
            </a:r>
          </a:p>
          <a:p>
            <a:pPr lvl="1">
              <a:spcAft>
                <a:spcPts val="600"/>
              </a:spcAft>
            </a:pPr>
            <a:r>
              <a:rPr lang="en-US" sz="2400" dirty="0" smtClean="0"/>
              <a:t>Main and Transfer Bus</a:t>
            </a:r>
          </a:p>
          <a:p>
            <a:pPr lvl="1">
              <a:spcAft>
                <a:spcPts val="600"/>
              </a:spcAft>
            </a:pPr>
            <a:r>
              <a:rPr lang="en-US" sz="2400" dirty="0" smtClean="0"/>
              <a:t>Double Bus, Single Breaker</a:t>
            </a:r>
          </a:p>
          <a:p>
            <a:pPr lvl="1">
              <a:spcAft>
                <a:spcPts val="600"/>
              </a:spcAft>
            </a:pPr>
            <a:r>
              <a:rPr lang="en-US" sz="2400" dirty="0" smtClean="0"/>
              <a:t>Ring Bus</a:t>
            </a:r>
          </a:p>
          <a:p>
            <a:pPr lvl="1">
              <a:spcAft>
                <a:spcPts val="600"/>
              </a:spcAft>
            </a:pPr>
            <a:r>
              <a:rPr lang="en-US" sz="2400" dirty="0" smtClean="0"/>
              <a:t>Breaker-and-a-Half</a:t>
            </a:r>
          </a:p>
          <a:p>
            <a:pPr>
              <a:buNone/>
            </a:pPr>
            <a:endParaRPr lang="en-US" sz="2400" dirty="0" smtClean="0"/>
          </a:p>
          <a:p>
            <a:pPr>
              <a:buNone/>
            </a:pPr>
            <a:endParaRPr lang="en-US" sz="2400" dirty="0"/>
          </a:p>
        </p:txBody>
      </p:sp>
      <p:sp>
        <p:nvSpPr>
          <p:cNvPr id="4" name="Slide Number Placeholder 3"/>
          <p:cNvSpPr>
            <a:spLocks noGrp="1"/>
          </p:cNvSpPr>
          <p:nvPr>
            <p:ph type="sldNum" sz="quarter" idx="12"/>
          </p:nvPr>
        </p:nvSpPr>
        <p:spPr>
          <a:xfrm>
            <a:off x="7000875" y="6492875"/>
            <a:ext cx="2133600" cy="365125"/>
          </a:xfrm>
        </p:spPr>
        <p:txBody>
          <a:bodyPr/>
          <a:lstStyle/>
          <a:p>
            <a:fld id="{B6F15528-21DE-4FAA-801E-634DDDAF4B2B}" type="slidenum">
              <a:rPr lang="en-US" smtClean="0"/>
              <a:pPr/>
              <a:t>11</a:t>
            </a:fld>
            <a:endParaRPr lang="en-US" dirty="0"/>
          </a:p>
        </p:txBody>
      </p:sp>
      <p:sp>
        <p:nvSpPr>
          <p:cNvPr id="5" name="Footer Placeholder 4"/>
          <p:cNvSpPr>
            <a:spLocks noGrp="1"/>
          </p:cNvSpPr>
          <p:nvPr>
            <p:ph type="ftr" sz="quarter" idx="11"/>
          </p:nvPr>
        </p:nvSpPr>
        <p:spPr>
          <a:xfrm>
            <a:off x="0" y="6492875"/>
            <a:ext cx="2895600" cy="365125"/>
          </a:xfrm>
        </p:spPr>
        <p:txBody>
          <a:bodyPr/>
          <a:lstStyle/>
          <a:p>
            <a:pPr algn="l"/>
            <a:r>
              <a:rPr lang="en-US" dirty="0" smtClean="0"/>
              <a:t>ref[5],ref[6]</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514600"/>
            <a:ext cx="9144000" cy="4343400"/>
          </a:xfrm>
        </p:spPr>
        <p:txBody>
          <a:bodyPr>
            <a:noAutofit/>
          </a:bodyPr>
          <a:lstStyle/>
          <a:p>
            <a:pPr marL="0" indent="0">
              <a:buNone/>
            </a:pPr>
            <a:r>
              <a:rPr lang="en-US" sz="2400" u="sng" dirty="0" smtClean="0"/>
              <a:t>Advantages:</a:t>
            </a:r>
          </a:p>
          <a:p>
            <a:r>
              <a:rPr lang="en-US" sz="2400" dirty="0" smtClean="0"/>
              <a:t>Simple, low cost, only needs small land area</a:t>
            </a:r>
          </a:p>
          <a:p>
            <a:pPr marL="0" indent="0">
              <a:buNone/>
            </a:pPr>
            <a:r>
              <a:rPr lang="en-US" sz="2400" u="sng" dirty="0" smtClean="0"/>
              <a:t>Disadvantages:</a:t>
            </a:r>
          </a:p>
          <a:p>
            <a:r>
              <a:rPr lang="en-US" sz="2400" dirty="0"/>
              <a:t>L</a:t>
            </a:r>
            <a:r>
              <a:rPr lang="en-US" sz="2400" dirty="0" smtClean="0"/>
              <a:t>east reliable arrangement</a:t>
            </a:r>
          </a:p>
          <a:p>
            <a:r>
              <a:rPr lang="en-US" sz="2400" dirty="0" smtClean="0"/>
              <a:t>Failure to the main bus or of a circuit breaker causes an outage of the whole system</a:t>
            </a:r>
          </a:p>
          <a:p>
            <a:r>
              <a:rPr lang="en-US" sz="2400" dirty="0"/>
              <a:t>C</a:t>
            </a:r>
            <a:r>
              <a:rPr lang="en-US" sz="2400" dirty="0" smtClean="0"/>
              <a:t>onnected line must be de-energized to perform maintenance to any device</a:t>
            </a:r>
          </a:p>
          <a:p>
            <a:r>
              <a:rPr lang="en-US" sz="2400" dirty="0" smtClean="0"/>
              <a:t>Maintenance of the bus requires outage of entire system. </a:t>
            </a:r>
          </a:p>
          <a:p>
            <a:endParaRPr lang="en-US" sz="2400" dirty="0"/>
          </a:p>
          <a:p>
            <a:endParaRPr lang="en-US" sz="2400" dirty="0"/>
          </a:p>
        </p:txBody>
      </p:sp>
      <p:sp>
        <p:nvSpPr>
          <p:cNvPr id="2" name="Title 1"/>
          <p:cNvSpPr>
            <a:spLocks noGrp="1"/>
          </p:cNvSpPr>
          <p:nvPr>
            <p:ph type="title"/>
          </p:nvPr>
        </p:nvSpPr>
        <p:spPr>
          <a:xfrm>
            <a:off x="228600" y="0"/>
            <a:ext cx="8229600" cy="1143000"/>
          </a:xfrm>
        </p:spPr>
        <p:txBody>
          <a:bodyPr>
            <a:normAutofit/>
          </a:bodyPr>
          <a:lstStyle/>
          <a:p>
            <a:pPr algn="l"/>
            <a:r>
              <a:rPr lang="en-US" sz="3600" u="sng" dirty="0" smtClean="0"/>
              <a:t>Single Bus</a:t>
            </a:r>
            <a:endParaRPr lang="en-US" sz="3600" u="sng" dirty="0"/>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12</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6974" y="152400"/>
            <a:ext cx="3367826" cy="1714851"/>
          </a:xfrm>
          <a:prstGeom prst="rect">
            <a:avLst/>
          </a:prstGeom>
        </p:spPr>
      </p:pic>
      <p:sp>
        <p:nvSpPr>
          <p:cNvPr id="6" name="TextBox 5"/>
          <p:cNvSpPr txBox="1"/>
          <p:nvPr/>
        </p:nvSpPr>
        <p:spPr>
          <a:xfrm>
            <a:off x="6781800" y="1636418"/>
            <a:ext cx="17145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2.1</a:t>
            </a:r>
            <a:endParaRPr lang="en-US" sz="2400" b="1" dirty="0">
              <a:latin typeface="Times New Roman" pitchFamily="18" charset="0"/>
              <a:cs typeface="Times New Roman" pitchFamily="18" charset="0"/>
            </a:endParaRPr>
          </a:p>
        </p:txBody>
      </p:sp>
      <p:sp>
        <p:nvSpPr>
          <p:cNvPr id="7" name="TextBox 6"/>
          <p:cNvSpPr txBox="1"/>
          <p:nvPr/>
        </p:nvSpPr>
        <p:spPr>
          <a:xfrm>
            <a:off x="0" y="1085671"/>
            <a:ext cx="4267200" cy="1200329"/>
          </a:xfrm>
          <a:prstGeom prst="rect">
            <a:avLst/>
          </a:prstGeom>
          <a:noFill/>
        </p:spPr>
        <p:txBody>
          <a:bodyPr wrap="square" rtlCol="0">
            <a:spAutoFit/>
          </a:bodyPr>
          <a:lstStyle/>
          <a:p>
            <a:pPr marL="342900" indent="-342900">
              <a:buFont typeface="Wingdings" pitchFamily="2" charset="2"/>
              <a:buChar char="Ø"/>
            </a:pPr>
            <a:r>
              <a:rPr lang="en-US" sz="2400" dirty="0">
                <a:latin typeface="Times New Roman" pitchFamily="18" charset="0"/>
                <a:cs typeface="Times New Roman" pitchFamily="18" charset="0"/>
              </a:rPr>
              <a:t>Involves one main bus, with all circuits connected directly to the bus</a:t>
            </a:r>
          </a:p>
        </p:txBody>
      </p:sp>
      <p:sp>
        <p:nvSpPr>
          <p:cNvPr id="8" name="Footer Placeholder 7"/>
          <p:cNvSpPr>
            <a:spLocks noGrp="1"/>
          </p:cNvSpPr>
          <p:nvPr>
            <p:ph type="ftr" sz="quarter" idx="11"/>
          </p:nvPr>
        </p:nvSpPr>
        <p:spPr>
          <a:xfrm>
            <a:off x="0" y="6492875"/>
            <a:ext cx="2895600" cy="365125"/>
          </a:xfrm>
        </p:spPr>
        <p:txBody>
          <a:bodyPr/>
          <a:lstStyle/>
          <a:p>
            <a:pPr algn="l"/>
            <a:r>
              <a:rPr lang="en-US" dirty="0" smtClean="0"/>
              <a:t>ref[5],ref[6]</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229600" cy="1143000"/>
          </a:xfrm>
        </p:spPr>
        <p:txBody>
          <a:bodyPr>
            <a:noAutofit/>
          </a:bodyPr>
          <a:lstStyle/>
          <a:p>
            <a:pPr algn="l"/>
            <a:r>
              <a:rPr lang="en-US" sz="3600" dirty="0" smtClean="0"/>
              <a:t>Double Bus, Double Breaker</a:t>
            </a:r>
            <a:br>
              <a:rPr lang="en-US" sz="3600" dirty="0" smtClean="0"/>
            </a:br>
            <a:endParaRPr lang="en-US" sz="3600" dirty="0"/>
          </a:p>
        </p:txBody>
      </p:sp>
      <p:sp>
        <p:nvSpPr>
          <p:cNvPr id="3" name="Content Placeholder 2"/>
          <p:cNvSpPr>
            <a:spLocks noGrp="1"/>
          </p:cNvSpPr>
          <p:nvPr>
            <p:ph idx="1"/>
          </p:nvPr>
        </p:nvSpPr>
        <p:spPr>
          <a:xfrm>
            <a:off x="0" y="2819400"/>
            <a:ext cx="9107424" cy="5181600"/>
          </a:xfrm>
        </p:spPr>
        <p:txBody>
          <a:bodyPr>
            <a:normAutofit/>
          </a:bodyPr>
          <a:lstStyle/>
          <a:p>
            <a:pPr marL="0" indent="0">
              <a:buNone/>
            </a:pPr>
            <a:r>
              <a:rPr lang="en-US" sz="2400" u="sng" dirty="0" smtClean="0"/>
              <a:t>Advantages:</a:t>
            </a:r>
          </a:p>
          <a:p>
            <a:r>
              <a:rPr lang="en-US" sz="2400" dirty="0" smtClean="0"/>
              <a:t>High reliability by having two breakers available for each circuit.</a:t>
            </a:r>
          </a:p>
          <a:p>
            <a:r>
              <a:rPr lang="en-US" sz="2400" dirty="0" smtClean="0"/>
              <a:t>Maintenance of bus or circuit breaker may be done without interrupting circuits.</a:t>
            </a:r>
          </a:p>
          <a:p>
            <a:r>
              <a:rPr lang="en-US" sz="2400" dirty="0" smtClean="0"/>
              <a:t>Flexible operating options as additional lines are added</a:t>
            </a:r>
            <a:endParaRPr lang="en-US" sz="2400" dirty="0"/>
          </a:p>
          <a:p>
            <a:pPr marL="0" indent="0">
              <a:buNone/>
            </a:pPr>
            <a:r>
              <a:rPr lang="en-US" sz="2400" u="sng" dirty="0" smtClean="0"/>
              <a:t>Disadvantages:</a:t>
            </a:r>
          </a:p>
          <a:p>
            <a:r>
              <a:rPr lang="en-US" sz="2400" dirty="0" smtClean="0"/>
              <a:t>High-cost because of additional breakers and larger land area requirement– usually only used at large generating stations.</a:t>
            </a:r>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13</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253350" y="299850"/>
            <a:ext cx="2243348" cy="2558048"/>
          </a:xfrm>
          <a:prstGeom prst="rect">
            <a:avLst/>
          </a:prstGeom>
        </p:spPr>
      </p:pic>
      <p:sp>
        <p:nvSpPr>
          <p:cNvPr id="6" name="TextBox 5"/>
          <p:cNvSpPr txBox="1"/>
          <p:nvPr/>
        </p:nvSpPr>
        <p:spPr>
          <a:xfrm>
            <a:off x="5410200" y="2590800"/>
            <a:ext cx="1796048"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2.2</a:t>
            </a:r>
            <a:endParaRPr lang="en-US" sz="2400" b="1" dirty="0">
              <a:latin typeface="Times New Roman" pitchFamily="18" charset="0"/>
              <a:cs typeface="Times New Roman" pitchFamily="18" charset="0"/>
            </a:endParaRPr>
          </a:p>
        </p:txBody>
      </p:sp>
      <p:sp>
        <p:nvSpPr>
          <p:cNvPr id="7" name="TextBox 6"/>
          <p:cNvSpPr txBox="1"/>
          <p:nvPr/>
        </p:nvSpPr>
        <p:spPr>
          <a:xfrm>
            <a:off x="0" y="1074003"/>
            <a:ext cx="5562600" cy="830997"/>
          </a:xfrm>
          <a:prstGeom prst="rect">
            <a:avLst/>
          </a:prstGeom>
          <a:noFill/>
        </p:spPr>
        <p:txBody>
          <a:bodyPr wrap="square" rtlCol="0">
            <a:spAutoFit/>
          </a:bodyPr>
          <a:lstStyle/>
          <a:p>
            <a:pPr marL="285750" indent="-285750">
              <a:buFont typeface="Wingdings" pitchFamily="2" charset="2"/>
              <a:buChar char="Ø"/>
            </a:pPr>
            <a:r>
              <a:rPr lang="en-US" sz="2400" dirty="0" smtClean="0">
                <a:latin typeface="Times New Roman" pitchFamily="18" charset="0"/>
                <a:cs typeface="Times New Roman" pitchFamily="18" charset="0"/>
              </a:rPr>
              <a:t>Involves two main buses with two separate breakers for each circuit.</a:t>
            </a:r>
            <a:endParaRPr lang="en-US" sz="2400" dirty="0">
              <a:latin typeface="Times New Roman" pitchFamily="18" charset="0"/>
              <a:cs typeface="Times New Roman" pitchFamily="18" charset="0"/>
            </a:endParaRPr>
          </a:p>
        </p:txBody>
      </p:sp>
      <p:sp>
        <p:nvSpPr>
          <p:cNvPr id="8" name="Footer Placeholder 7"/>
          <p:cNvSpPr>
            <a:spLocks noGrp="1"/>
          </p:cNvSpPr>
          <p:nvPr>
            <p:ph type="ftr" sz="quarter" idx="11"/>
          </p:nvPr>
        </p:nvSpPr>
        <p:spPr>
          <a:xfrm>
            <a:off x="0" y="6492875"/>
            <a:ext cx="2895600" cy="365125"/>
          </a:xfrm>
        </p:spPr>
        <p:txBody>
          <a:bodyPr/>
          <a:lstStyle/>
          <a:p>
            <a:pPr algn="l"/>
            <a:r>
              <a:rPr lang="en-US" dirty="0" smtClean="0"/>
              <a:t>ref[5],ref[6]</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8229600" cy="1143000"/>
          </a:xfrm>
        </p:spPr>
        <p:txBody>
          <a:bodyPr>
            <a:normAutofit fontScale="90000"/>
          </a:bodyPr>
          <a:lstStyle/>
          <a:p>
            <a:r>
              <a:rPr lang="en-US" dirty="0" smtClean="0"/>
              <a:t>Main and Transfer Bus</a:t>
            </a:r>
            <a:br>
              <a:rPr lang="en-US" dirty="0" smtClean="0"/>
            </a:br>
            <a:endParaRPr lang="en-US" dirty="0"/>
          </a:p>
        </p:txBody>
      </p:sp>
      <p:sp>
        <p:nvSpPr>
          <p:cNvPr id="3" name="Content Placeholder 2"/>
          <p:cNvSpPr>
            <a:spLocks noGrp="1"/>
          </p:cNvSpPr>
          <p:nvPr>
            <p:ph idx="1"/>
          </p:nvPr>
        </p:nvSpPr>
        <p:spPr>
          <a:xfrm>
            <a:off x="0" y="2514600"/>
            <a:ext cx="9144000" cy="4343400"/>
          </a:xfrm>
        </p:spPr>
        <p:txBody>
          <a:bodyPr>
            <a:noAutofit/>
          </a:bodyPr>
          <a:lstStyle/>
          <a:p>
            <a:pPr marL="0" indent="0">
              <a:buNone/>
            </a:pPr>
            <a:r>
              <a:rPr lang="en-US" sz="2400" u="sng" dirty="0" smtClean="0"/>
              <a:t>Advantages:</a:t>
            </a:r>
          </a:p>
          <a:p>
            <a:r>
              <a:rPr lang="en-US" sz="2400" dirty="0" smtClean="0"/>
              <a:t>Reasonable cost, fairly small land area, easily expandable</a:t>
            </a:r>
          </a:p>
          <a:p>
            <a:r>
              <a:rPr lang="en-US" sz="2400" dirty="0" smtClean="0"/>
              <a:t>If maintenance is required on circuit breaker, circuit can be fed from transfer bus while original breaker is isolated from system.</a:t>
            </a:r>
          </a:p>
          <a:p>
            <a:pPr marL="0" indent="0">
              <a:buNone/>
            </a:pPr>
            <a:r>
              <a:rPr lang="en-US" sz="2400" u="sng" dirty="0" smtClean="0"/>
              <a:t>Disadvantages:</a:t>
            </a:r>
            <a:r>
              <a:rPr lang="en-US" sz="2400" dirty="0" smtClean="0"/>
              <a:t> </a:t>
            </a:r>
          </a:p>
          <a:p>
            <a:r>
              <a:rPr lang="en-US" sz="2400" dirty="0" smtClean="0"/>
              <a:t>Moderate reliability since all circuits connected to the single main bus.</a:t>
            </a:r>
          </a:p>
          <a:p>
            <a:r>
              <a:rPr lang="en-US" sz="2400" dirty="0"/>
              <a:t>A</a:t>
            </a:r>
            <a:r>
              <a:rPr lang="en-US" sz="2400" dirty="0" smtClean="0"/>
              <a:t>dditional circuit breaker needed for bus tie, complicates protection and relaying</a:t>
            </a:r>
          </a:p>
          <a:p>
            <a:r>
              <a:rPr lang="en-US" sz="2400" dirty="0" smtClean="0"/>
              <a:t>Bus fault causes loss of entire substation.</a:t>
            </a:r>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14</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0" y="381000"/>
            <a:ext cx="2209800" cy="2444591"/>
          </a:xfrm>
          <a:prstGeom prst="rect">
            <a:avLst/>
          </a:prstGeom>
        </p:spPr>
      </p:pic>
      <p:sp>
        <p:nvSpPr>
          <p:cNvPr id="7" name="TextBox 6"/>
          <p:cNvSpPr txBox="1"/>
          <p:nvPr/>
        </p:nvSpPr>
        <p:spPr>
          <a:xfrm>
            <a:off x="0" y="914400"/>
            <a:ext cx="5943600" cy="1569660"/>
          </a:xfrm>
          <a:prstGeom prst="rect">
            <a:avLst/>
          </a:prstGeom>
          <a:noFill/>
        </p:spPr>
        <p:txBody>
          <a:bodyPr wrap="square" rtlCol="0">
            <a:spAutoFit/>
          </a:bodyPr>
          <a:lstStyle/>
          <a:p>
            <a:pPr marL="285750" indent="-285750">
              <a:buFont typeface="Wingdings" pitchFamily="2" charset="2"/>
              <a:buChar char="Ø"/>
            </a:pPr>
            <a:r>
              <a:rPr lang="en-US" sz="2400" dirty="0" smtClean="0">
                <a:latin typeface="Times New Roman" pitchFamily="18" charset="0"/>
                <a:cs typeface="Times New Roman" pitchFamily="18" charset="0"/>
              </a:rPr>
              <a:t>Involves two </a:t>
            </a:r>
            <a:r>
              <a:rPr lang="en-US" sz="2400" dirty="0">
                <a:latin typeface="Times New Roman" pitchFamily="18" charset="0"/>
                <a:cs typeface="Times New Roman" pitchFamily="18" charset="0"/>
              </a:rPr>
              <a:t>separate and independent buses (main &amp; transfer</a:t>
            </a:r>
            <a:r>
              <a:rPr lang="en-US" sz="2400" dirty="0" smtClean="0">
                <a:latin typeface="Times New Roman" pitchFamily="18" charset="0"/>
                <a:cs typeface="Times New Roman" pitchFamily="18" charset="0"/>
              </a:rPr>
              <a:t>) with all circuits connected between the two. A bus tie breaker is connected between the buses. </a:t>
            </a:r>
            <a:endParaRPr lang="en-US" sz="2400" dirty="0">
              <a:latin typeface="Times New Roman" pitchFamily="18" charset="0"/>
              <a:cs typeface="Times New Roman" pitchFamily="18" charset="0"/>
            </a:endParaRPr>
          </a:p>
        </p:txBody>
      </p:sp>
      <p:sp>
        <p:nvSpPr>
          <p:cNvPr id="8" name="TextBox 7"/>
          <p:cNvSpPr txBox="1"/>
          <p:nvPr/>
        </p:nvSpPr>
        <p:spPr>
          <a:xfrm>
            <a:off x="7629525" y="2041445"/>
            <a:ext cx="15240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2.3</a:t>
            </a:r>
            <a:endParaRPr lang="en-US" sz="2400" b="1" dirty="0">
              <a:latin typeface="Times New Roman" pitchFamily="18" charset="0"/>
              <a:cs typeface="Times New Roman" pitchFamily="18" charset="0"/>
            </a:endParaRPr>
          </a:p>
        </p:txBody>
      </p:sp>
      <p:sp>
        <p:nvSpPr>
          <p:cNvPr id="6" name="Footer Placeholder 5"/>
          <p:cNvSpPr>
            <a:spLocks noGrp="1"/>
          </p:cNvSpPr>
          <p:nvPr>
            <p:ph type="ftr" sz="quarter" idx="11"/>
          </p:nvPr>
        </p:nvSpPr>
        <p:spPr>
          <a:xfrm>
            <a:off x="0" y="6492875"/>
            <a:ext cx="2895600" cy="365125"/>
          </a:xfrm>
        </p:spPr>
        <p:txBody>
          <a:bodyPr/>
          <a:lstStyle/>
          <a:p>
            <a:pPr algn="l"/>
            <a:r>
              <a:rPr lang="en-US" dirty="0" smtClean="0"/>
              <a:t>ref[5],ref[6]</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28599"/>
            <a:ext cx="5943601" cy="914401"/>
          </a:xfrm>
        </p:spPr>
        <p:txBody>
          <a:bodyPr>
            <a:noAutofit/>
          </a:bodyPr>
          <a:lstStyle/>
          <a:p>
            <a:pPr algn="l"/>
            <a:r>
              <a:rPr lang="en-US" sz="3600" dirty="0" smtClean="0"/>
              <a:t>Double Bus, Single Breaker</a:t>
            </a:r>
            <a:br>
              <a:rPr lang="en-US" sz="3600" dirty="0" smtClean="0"/>
            </a:br>
            <a:endParaRPr lang="en-US" sz="3600" dirty="0"/>
          </a:p>
        </p:txBody>
      </p:sp>
      <p:sp>
        <p:nvSpPr>
          <p:cNvPr id="3" name="Content Placeholder 2"/>
          <p:cNvSpPr>
            <a:spLocks noGrp="1"/>
          </p:cNvSpPr>
          <p:nvPr>
            <p:ph idx="1"/>
          </p:nvPr>
        </p:nvSpPr>
        <p:spPr>
          <a:xfrm>
            <a:off x="9525" y="2971800"/>
            <a:ext cx="9144000" cy="2971800"/>
          </a:xfrm>
        </p:spPr>
        <p:txBody>
          <a:bodyPr>
            <a:noAutofit/>
          </a:bodyPr>
          <a:lstStyle/>
          <a:p>
            <a:pPr marL="0" indent="0">
              <a:buNone/>
            </a:pPr>
            <a:r>
              <a:rPr lang="en-US" sz="2400" u="sng" dirty="0" smtClean="0"/>
              <a:t>Advantages:</a:t>
            </a:r>
          </a:p>
          <a:p>
            <a:r>
              <a:rPr lang="en-US" sz="2400" dirty="0" smtClean="0"/>
              <a:t>Circuits may be operated from either bus by means of the switches.</a:t>
            </a:r>
          </a:p>
          <a:p>
            <a:r>
              <a:rPr lang="en-US" sz="2400" dirty="0" smtClean="0"/>
              <a:t>In the event of breaker failure (as long as it’s not the bus tie) or bus fault, entire station isn’t shut down. </a:t>
            </a:r>
          </a:p>
          <a:p>
            <a:pPr marL="0" indent="0">
              <a:buNone/>
            </a:pPr>
            <a:r>
              <a:rPr lang="en-US" sz="2400" u="sng" dirty="0" smtClean="0"/>
              <a:t>Disadvantages:</a:t>
            </a:r>
            <a:r>
              <a:rPr lang="en-US" sz="2400" dirty="0" smtClean="0"/>
              <a:t> </a:t>
            </a:r>
          </a:p>
          <a:p>
            <a:r>
              <a:rPr lang="en-US" sz="2400" dirty="0"/>
              <a:t>A</a:t>
            </a:r>
            <a:r>
              <a:rPr lang="en-US" sz="2400" dirty="0" smtClean="0"/>
              <a:t>dditional circuit breakers needed, thus higher cost.</a:t>
            </a:r>
          </a:p>
          <a:p>
            <a:r>
              <a:rPr lang="en-US" sz="2400" dirty="0" smtClean="0"/>
              <a:t>May cause interruption of non-faulted circuits.</a:t>
            </a:r>
            <a:endParaRPr lang="en-US" sz="2400" dirty="0"/>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15</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533400"/>
            <a:ext cx="2765738" cy="2254226"/>
          </a:xfrm>
          <a:prstGeom prst="rect">
            <a:avLst/>
          </a:prstGeom>
        </p:spPr>
      </p:pic>
      <p:sp>
        <p:nvSpPr>
          <p:cNvPr id="7" name="TextBox 6"/>
          <p:cNvSpPr txBox="1"/>
          <p:nvPr/>
        </p:nvSpPr>
        <p:spPr>
          <a:xfrm>
            <a:off x="4800600" y="2133600"/>
            <a:ext cx="15240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2.4</a:t>
            </a:r>
            <a:endParaRPr lang="en-US" sz="2400" b="1" dirty="0">
              <a:latin typeface="Times New Roman" pitchFamily="18" charset="0"/>
              <a:cs typeface="Times New Roman" pitchFamily="18" charset="0"/>
            </a:endParaRPr>
          </a:p>
        </p:txBody>
      </p:sp>
      <p:sp>
        <p:nvSpPr>
          <p:cNvPr id="8" name="TextBox 7"/>
          <p:cNvSpPr txBox="1"/>
          <p:nvPr/>
        </p:nvSpPr>
        <p:spPr>
          <a:xfrm>
            <a:off x="0" y="1074003"/>
            <a:ext cx="5334000" cy="1569660"/>
          </a:xfrm>
          <a:prstGeom prst="rect">
            <a:avLst/>
          </a:prstGeom>
          <a:noFill/>
        </p:spPr>
        <p:txBody>
          <a:bodyPr wrap="square" rtlCol="0">
            <a:spAutoFit/>
          </a:bodyPr>
          <a:lstStyle/>
          <a:p>
            <a:pPr marL="285750" indent="-285750">
              <a:buFont typeface="Wingdings" pitchFamily="2" charset="2"/>
              <a:buChar char="Ø"/>
            </a:pPr>
            <a:r>
              <a:rPr lang="en-US" sz="2400" dirty="0" smtClean="0">
                <a:latin typeface="Times New Roman" pitchFamily="18" charset="0"/>
                <a:cs typeface="Times New Roman" pitchFamily="18" charset="0"/>
              </a:rPr>
              <a:t>Involves two main buses connected to each line circuit and a bus tie breaker– an extension of the single bus configuration. </a:t>
            </a:r>
            <a:endParaRPr lang="en-US" sz="2400"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0" y="6483350"/>
            <a:ext cx="2895600" cy="365125"/>
          </a:xfrm>
        </p:spPr>
        <p:txBody>
          <a:bodyPr/>
          <a:lstStyle/>
          <a:p>
            <a:pPr algn="l"/>
            <a:r>
              <a:rPr lang="en-US" dirty="0" smtClean="0"/>
              <a:t>ref[5],ref[6]</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2362200" cy="1143000"/>
          </a:xfrm>
        </p:spPr>
        <p:txBody>
          <a:bodyPr>
            <a:noAutofit/>
          </a:bodyPr>
          <a:lstStyle/>
          <a:p>
            <a:pPr algn="l"/>
            <a:r>
              <a:rPr lang="en-US" sz="3600" dirty="0" smtClean="0"/>
              <a:t>Ring Bus</a:t>
            </a:r>
            <a:br>
              <a:rPr lang="en-US" sz="3600" dirty="0" smtClean="0"/>
            </a:br>
            <a:endParaRPr lang="en-US" sz="3600" dirty="0"/>
          </a:p>
        </p:txBody>
      </p:sp>
      <p:sp>
        <p:nvSpPr>
          <p:cNvPr id="3" name="Content Placeholder 2"/>
          <p:cNvSpPr>
            <a:spLocks noGrp="1"/>
          </p:cNvSpPr>
          <p:nvPr>
            <p:ph idx="1"/>
          </p:nvPr>
        </p:nvSpPr>
        <p:spPr>
          <a:xfrm>
            <a:off x="0" y="1905000"/>
            <a:ext cx="9144000" cy="4648200"/>
          </a:xfrm>
        </p:spPr>
        <p:txBody>
          <a:bodyPr>
            <a:noAutofit/>
          </a:bodyPr>
          <a:lstStyle/>
          <a:p>
            <a:pPr marL="0" indent="0">
              <a:buNone/>
            </a:pPr>
            <a:r>
              <a:rPr lang="en-US" sz="2400" u="sng" dirty="0" smtClean="0"/>
              <a:t>Advantages:</a:t>
            </a:r>
          </a:p>
          <a:p>
            <a:r>
              <a:rPr lang="en-US" sz="2400" dirty="0" smtClean="0"/>
              <a:t>High reliability and flexible operation</a:t>
            </a:r>
          </a:p>
          <a:p>
            <a:r>
              <a:rPr lang="en-US" sz="2400" dirty="0" smtClean="0"/>
              <a:t>Circuit or bus failure only affects adjacent breakers, leaving the rest of the system energized.</a:t>
            </a:r>
          </a:p>
          <a:p>
            <a:r>
              <a:rPr lang="en-US" sz="2400" dirty="0" smtClean="0"/>
              <a:t>Maintenance on a circuit breaker may be done without interrupting any circuit, including adjacent ones.</a:t>
            </a:r>
          </a:p>
          <a:p>
            <a:r>
              <a:rPr lang="en-US" sz="2400" dirty="0" smtClean="0"/>
              <a:t>May be developed into a breaker-and-a-half scheme.</a:t>
            </a:r>
          </a:p>
          <a:p>
            <a:pPr marL="0" indent="0">
              <a:buNone/>
            </a:pPr>
            <a:r>
              <a:rPr lang="en-US" sz="2400" u="sng" dirty="0" smtClean="0"/>
              <a:t>Disadvantages:</a:t>
            </a:r>
            <a:r>
              <a:rPr lang="en-US" sz="2400" dirty="0" smtClean="0"/>
              <a:t> </a:t>
            </a:r>
          </a:p>
          <a:p>
            <a:r>
              <a:rPr lang="en-US" sz="2400" dirty="0" smtClean="0"/>
              <a:t>Breaker failure requires adjacent breakers to be tripped to isolate the fault.</a:t>
            </a:r>
          </a:p>
          <a:p>
            <a:r>
              <a:rPr lang="en-US" sz="2400" dirty="0" smtClean="0"/>
              <a:t>Expansion of the ring is limited due to arrangement of circuits.</a:t>
            </a:r>
            <a:endParaRPr lang="en-US" sz="2400" dirty="0"/>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16</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9945" y="152400"/>
            <a:ext cx="3763055" cy="1907069"/>
          </a:xfrm>
          <a:prstGeom prst="rect">
            <a:avLst/>
          </a:prstGeom>
        </p:spPr>
      </p:pic>
      <p:sp>
        <p:nvSpPr>
          <p:cNvPr id="6" name="TextBox 5"/>
          <p:cNvSpPr txBox="1"/>
          <p:nvPr/>
        </p:nvSpPr>
        <p:spPr>
          <a:xfrm>
            <a:off x="7162800" y="2209800"/>
            <a:ext cx="19050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2.5</a:t>
            </a:r>
            <a:endParaRPr lang="en-US" sz="2400" b="1" dirty="0">
              <a:latin typeface="Times New Roman" pitchFamily="18" charset="0"/>
              <a:cs typeface="Times New Roman" pitchFamily="18" charset="0"/>
            </a:endParaRPr>
          </a:p>
        </p:txBody>
      </p:sp>
      <p:sp>
        <p:nvSpPr>
          <p:cNvPr id="7" name="TextBox 6"/>
          <p:cNvSpPr txBox="1"/>
          <p:nvPr/>
        </p:nvSpPr>
        <p:spPr>
          <a:xfrm>
            <a:off x="0" y="762000"/>
            <a:ext cx="4800600" cy="1200329"/>
          </a:xfrm>
          <a:prstGeom prst="rect">
            <a:avLst/>
          </a:prstGeom>
          <a:noFill/>
        </p:spPr>
        <p:txBody>
          <a:bodyPr wrap="square" rtlCol="0">
            <a:spAutoFit/>
          </a:bodyPr>
          <a:lstStyle/>
          <a:p>
            <a:pPr marL="285750" indent="-285750">
              <a:buFont typeface="Wingdings" pitchFamily="2" charset="2"/>
              <a:buChar char="Ø"/>
            </a:pPr>
            <a:r>
              <a:rPr lang="en-US" sz="2400" dirty="0" smtClean="0">
                <a:latin typeface="Times New Roman" pitchFamily="18" charset="0"/>
                <a:cs typeface="Times New Roman" pitchFamily="18" charset="0"/>
              </a:rPr>
              <a:t>Involves breakers in a ring with circuits connected in between, creating a closed loop on the bus.</a:t>
            </a:r>
            <a:endParaRPr lang="en-US" sz="2400" dirty="0">
              <a:latin typeface="Times New Roman" pitchFamily="18" charset="0"/>
              <a:cs typeface="Times New Roman" pitchFamily="18" charset="0"/>
            </a:endParaRPr>
          </a:p>
        </p:txBody>
      </p:sp>
      <p:sp>
        <p:nvSpPr>
          <p:cNvPr id="8" name="Footer Placeholder 7"/>
          <p:cNvSpPr>
            <a:spLocks noGrp="1"/>
          </p:cNvSpPr>
          <p:nvPr>
            <p:ph type="ftr" sz="quarter" idx="11"/>
          </p:nvPr>
        </p:nvSpPr>
        <p:spPr>
          <a:xfrm>
            <a:off x="0" y="6492875"/>
            <a:ext cx="2895600" cy="365125"/>
          </a:xfrm>
        </p:spPr>
        <p:txBody>
          <a:bodyPr/>
          <a:lstStyle/>
          <a:p>
            <a:pPr algn="l"/>
            <a:r>
              <a:rPr lang="en-US" dirty="0" smtClean="0"/>
              <a:t>ref[5],ref[6]</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4267200" cy="1143000"/>
          </a:xfrm>
        </p:spPr>
        <p:txBody>
          <a:bodyPr>
            <a:noAutofit/>
          </a:bodyPr>
          <a:lstStyle/>
          <a:p>
            <a:pPr algn="l"/>
            <a:r>
              <a:rPr lang="en-US" sz="3600" dirty="0" smtClean="0"/>
              <a:t>Breaker-and-a-Half</a:t>
            </a:r>
            <a:br>
              <a:rPr lang="en-US" sz="3600" dirty="0" smtClean="0"/>
            </a:br>
            <a:endParaRPr lang="en-US" sz="3600" dirty="0"/>
          </a:p>
        </p:txBody>
      </p:sp>
      <p:sp>
        <p:nvSpPr>
          <p:cNvPr id="3" name="Content Placeholder 2"/>
          <p:cNvSpPr>
            <a:spLocks noGrp="1"/>
          </p:cNvSpPr>
          <p:nvPr>
            <p:ph idx="1"/>
          </p:nvPr>
        </p:nvSpPr>
        <p:spPr>
          <a:xfrm>
            <a:off x="0" y="2057400"/>
            <a:ext cx="9144000" cy="4648199"/>
          </a:xfrm>
        </p:spPr>
        <p:txBody>
          <a:bodyPr>
            <a:normAutofit/>
          </a:bodyPr>
          <a:lstStyle/>
          <a:p>
            <a:pPr marL="0" indent="0">
              <a:buNone/>
            </a:pPr>
            <a:r>
              <a:rPr lang="en-US" sz="2400" u="sng" dirty="0" smtClean="0"/>
              <a:t>Advantages:</a:t>
            </a:r>
          </a:p>
          <a:p>
            <a:r>
              <a:rPr lang="en-US" sz="2400" dirty="0" smtClean="0"/>
              <a:t>High reliability, flexible operation, easily expandable</a:t>
            </a:r>
          </a:p>
          <a:p>
            <a:r>
              <a:rPr lang="en-US" sz="2400" dirty="0" smtClean="0"/>
              <a:t>Any breaker can be removed without outage to any circuit</a:t>
            </a:r>
          </a:p>
          <a:p>
            <a:r>
              <a:rPr lang="en-US" sz="2400" dirty="0" smtClean="0"/>
              <a:t>Fault on either bus can be isolated without interrupting service. </a:t>
            </a:r>
          </a:p>
          <a:p>
            <a:r>
              <a:rPr lang="en-US" sz="2400" dirty="0" smtClean="0"/>
              <a:t>If center breaker fails, then two adjacent circuits lost, but if outside breaker fails, one circuit lost. </a:t>
            </a:r>
          </a:p>
          <a:p>
            <a:pPr marL="0" indent="0">
              <a:buNone/>
            </a:pPr>
            <a:r>
              <a:rPr lang="en-US" sz="2400" u="sng" dirty="0" smtClean="0"/>
              <a:t>Disadvantages:</a:t>
            </a:r>
            <a:r>
              <a:rPr lang="en-US" sz="2400" dirty="0" smtClean="0"/>
              <a:t> </a:t>
            </a:r>
          </a:p>
          <a:p>
            <a:r>
              <a:rPr lang="en-US" sz="2400" dirty="0"/>
              <a:t>O</a:t>
            </a:r>
            <a:r>
              <a:rPr lang="en-US" sz="2400" dirty="0" smtClean="0"/>
              <a:t>ne-and-a-half breakers needed for each circuit means more cost and more land area needed</a:t>
            </a:r>
          </a:p>
          <a:p>
            <a:r>
              <a:rPr lang="en-US" sz="2400" dirty="0" smtClean="0"/>
              <a:t>More complicated relaying</a:t>
            </a:r>
          </a:p>
          <a:p>
            <a:endParaRPr lang="en-US" sz="2400" dirty="0" smtClean="0"/>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17</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028401" y="-1362996"/>
            <a:ext cx="1143000" cy="4630994"/>
          </a:xfrm>
          <a:prstGeom prst="rect">
            <a:avLst/>
          </a:prstGeom>
        </p:spPr>
      </p:pic>
      <p:sp>
        <p:nvSpPr>
          <p:cNvPr id="6" name="TextBox 5"/>
          <p:cNvSpPr txBox="1"/>
          <p:nvPr/>
        </p:nvSpPr>
        <p:spPr>
          <a:xfrm>
            <a:off x="7239000" y="1524000"/>
            <a:ext cx="15240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2.6</a:t>
            </a:r>
            <a:endParaRPr lang="en-US" sz="2400" b="1" dirty="0">
              <a:latin typeface="Times New Roman" pitchFamily="18" charset="0"/>
              <a:cs typeface="Times New Roman" pitchFamily="18" charset="0"/>
            </a:endParaRPr>
          </a:p>
        </p:txBody>
      </p:sp>
      <p:sp>
        <p:nvSpPr>
          <p:cNvPr id="7" name="TextBox 6"/>
          <p:cNvSpPr txBox="1"/>
          <p:nvPr/>
        </p:nvSpPr>
        <p:spPr>
          <a:xfrm>
            <a:off x="0" y="838200"/>
            <a:ext cx="4038600" cy="1200329"/>
          </a:xfrm>
          <a:prstGeom prst="rect">
            <a:avLst/>
          </a:prstGeom>
          <a:noFill/>
        </p:spPr>
        <p:txBody>
          <a:bodyPr wrap="square" rtlCol="0">
            <a:spAutoFit/>
          </a:bodyPr>
          <a:lstStyle/>
          <a:p>
            <a:pPr marL="285750" indent="-285750">
              <a:buFont typeface="Wingdings" pitchFamily="2" charset="2"/>
              <a:buChar char="Ø"/>
            </a:pPr>
            <a:r>
              <a:rPr lang="en-US" sz="2400" dirty="0" smtClean="0">
                <a:latin typeface="Times New Roman" pitchFamily="18" charset="0"/>
                <a:cs typeface="Times New Roman" pitchFamily="18" charset="0"/>
              </a:rPr>
              <a:t>Involves two buses, and three circuit breakers for every 2 circuits.</a:t>
            </a:r>
            <a:endParaRPr lang="en-US" sz="2400" dirty="0">
              <a:latin typeface="Times New Roman" pitchFamily="18" charset="0"/>
              <a:cs typeface="Times New Roman" pitchFamily="18" charset="0"/>
            </a:endParaRPr>
          </a:p>
        </p:txBody>
      </p:sp>
      <p:sp>
        <p:nvSpPr>
          <p:cNvPr id="8" name="Footer Placeholder 7"/>
          <p:cNvSpPr>
            <a:spLocks noGrp="1"/>
          </p:cNvSpPr>
          <p:nvPr>
            <p:ph type="ftr" sz="quarter" idx="11"/>
          </p:nvPr>
        </p:nvSpPr>
        <p:spPr>
          <a:xfrm>
            <a:off x="0" y="6492875"/>
            <a:ext cx="2895600" cy="365125"/>
          </a:xfrm>
        </p:spPr>
        <p:txBody>
          <a:bodyPr/>
          <a:lstStyle/>
          <a:p>
            <a:pPr algn="l"/>
            <a:r>
              <a:rPr lang="en-US" dirty="0" smtClean="0"/>
              <a:t>ref[5],ref[6]</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3600" dirty="0" smtClean="0"/>
              <a:t>Comparison of configurations</a:t>
            </a:r>
            <a:r>
              <a:rPr lang="en-US" sz="3600" baseline="30000" dirty="0" smtClean="0"/>
              <a:t>[6]</a:t>
            </a:r>
            <a:endParaRPr lang="en-US" sz="3600" baseline="30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40389728"/>
              </p:ext>
            </p:extLst>
          </p:nvPr>
        </p:nvGraphicFramePr>
        <p:xfrm>
          <a:off x="152400" y="914400"/>
          <a:ext cx="8915400" cy="5857240"/>
        </p:xfrm>
        <a:graphic>
          <a:graphicData uri="http://schemas.openxmlformats.org/drawingml/2006/table">
            <a:tbl>
              <a:tblPr firstRow="1" bandRow="1">
                <a:tableStyleId>{5940675A-B579-460E-94D1-54222C63F5DA}</a:tableStyleId>
              </a:tblPr>
              <a:tblGrid>
                <a:gridCol w="2228850"/>
                <a:gridCol w="2647950"/>
                <a:gridCol w="2057400"/>
                <a:gridCol w="1981200"/>
              </a:tblGrid>
              <a:tr h="370840">
                <a:tc>
                  <a:txBody>
                    <a:bodyPr/>
                    <a:lstStyle/>
                    <a:p>
                      <a:pPr algn="ctr"/>
                      <a:r>
                        <a:rPr lang="en-US" b="1" dirty="0" smtClean="0">
                          <a:latin typeface="Times New Roman" pitchFamily="18" charset="0"/>
                          <a:cs typeface="Times New Roman" pitchFamily="18" charset="0"/>
                        </a:rPr>
                        <a:t>Configurations</a:t>
                      </a:r>
                      <a:endParaRPr lang="en-US" b="1" dirty="0">
                        <a:latin typeface="Times New Roman" pitchFamily="18" charset="0"/>
                        <a:cs typeface="Times New Roman" pitchFamily="18" charset="0"/>
                      </a:endParaRPr>
                    </a:p>
                  </a:txBody>
                  <a:tcPr>
                    <a:solidFill>
                      <a:schemeClr val="bg1">
                        <a:lumMod val="75000"/>
                      </a:schemeClr>
                    </a:solidFill>
                  </a:tcPr>
                </a:tc>
                <a:tc>
                  <a:txBody>
                    <a:bodyPr/>
                    <a:lstStyle/>
                    <a:p>
                      <a:pPr algn="ctr"/>
                      <a:r>
                        <a:rPr lang="en-US" b="1" dirty="0" smtClean="0">
                          <a:latin typeface="Times New Roman" pitchFamily="18" charset="0"/>
                          <a:cs typeface="Times New Roman" pitchFamily="18" charset="0"/>
                        </a:rPr>
                        <a:t>Reliability</a:t>
                      </a:r>
                      <a:endParaRPr lang="en-US" b="1" dirty="0">
                        <a:latin typeface="Times New Roman" pitchFamily="18" charset="0"/>
                        <a:cs typeface="Times New Roman" pitchFamily="18" charset="0"/>
                      </a:endParaRPr>
                    </a:p>
                  </a:txBody>
                  <a:tcPr>
                    <a:solidFill>
                      <a:schemeClr val="bg1">
                        <a:lumMod val="75000"/>
                      </a:schemeClr>
                    </a:solidFill>
                  </a:tcPr>
                </a:tc>
                <a:tc>
                  <a:txBody>
                    <a:bodyPr/>
                    <a:lstStyle/>
                    <a:p>
                      <a:pPr algn="ctr"/>
                      <a:r>
                        <a:rPr lang="en-US" b="1" dirty="0" smtClean="0">
                          <a:latin typeface="Times New Roman" pitchFamily="18" charset="0"/>
                          <a:cs typeface="Times New Roman" pitchFamily="18" charset="0"/>
                        </a:rPr>
                        <a:t>Relative Cost</a:t>
                      </a:r>
                      <a:endParaRPr lang="en-US" b="1" dirty="0">
                        <a:latin typeface="Times New Roman" pitchFamily="18" charset="0"/>
                        <a:cs typeface="Times New Roman" pitchFamily="18" charset="0"/>
                      </a:endParaRPr>
                    </a:p>
                  </a:txBody>
                  <a:tcPr>
                    <a:solidFill>
                      <a:schemeClr val="bg1">
                        <a:lumMod val="75000"/>
                      </a:schemeClr>
                    </a:solidFill>
                  </a:tcPr>
                </a:tc>
                <a:tc>
                  <a:txBody>
                    <a:bodyPr/>
                    <a:lstStyle/>
                    <a:p>
                      <a:pPr algn="ctr"/>
                      <a:r>
                        <a:rPr lang="en-US" b="1" dirty="0" smtClean="0">
                          <a:latin typeface="Times New Roman" pitchFamily="18" charset="0"/>
                          <a:cs typeface="Times New Roman" pitchFamily="18" charset="0"/>
                        </a:rPr>
                        <a:t>Available Area </a:t>
                      </a:r>
                      <a:endParaRPr lang="en-US" b="1" dirty="0">
                        <a:latin typeface="Times New Roman" pitchFamily="18" charset="0"/>
                        <a:cs typeface="Times New Roman" pitchFamily="18" charset="0"/>
                      </a:endParaRPr>
                    </a:p>
                  </a:txBody>
                  <a:tcPr>
                    <a:solidFill>
                      <a:schemeClr val="bg1">
                        <a:lumMod val="75000"/>
                      </a:schemeClr>
                    </a:solidFill>
                  </a:tcPr>
                </a:tc>
              </a:tr>
              <a:tr h="370840">
                <a:tc>
                  <a:txBody>
                    <a:bodyPr/>
                    <a:lstStyle/>
                    <a:p>
                      <a:pPr algn="l"/>
                      <a:r>
                        <a:rPr lang="en-US" b="1" dirty="0" smtClean="0">
                          <a:latin typeface="Times New Roman" pitchFamily="18" charset="0"/>
                          <a:cs typeface="Times New Roman" pitchFamily="18" charset="0"/>
                        </a:rPr>
                        <a:t>Single bus</a:t>
                      </a: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single failure can cause complete outage</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fewer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 fewer components</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Main &amp; Transfer Bus</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 same as Single Bus, but with flexibility in</a:t>
                      </a:r>
                      <a:r>
                        <a:rPr lang="en-US" baseline="0" dirty="0" smtClean="0">
                          <a:latin typeface="Times New Roman" pitchFamily="18" charset="0"/>
                          <a:cs typeface="Times New Roman" pitchFamily="18" charset="0"/>
                        </a:rPr>
                        <a:t> operating and maintenance</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fewer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fewer components</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Double Bus, Single Breaker</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 Depends on arrangement of bus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more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more components</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Ring Bus</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single failure isolates single component</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 more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increases w/ number of circuits</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Breaker-and-a-Half</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single circuit failure isolates</a:t>
                      </a:r>
                      <a:r>
                        <a:rPr lang="en-US" baseline="0" dirty="0" smtClean="0">
                          <a:latin typeface="Times New Roman" pitchFamily="18" charset="0"/>
                          <a:cs typeface="Times New Roman" pitchFamily="18" charset="0"/>
                        </a:rPr>
                        <a:t> single circuit, bus failures don’t affect circuits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 1.5 breakers for each circuit</a:t>
                      </a:r>
                      <a:endParaRPr lang="en-US" i="0" dirty="0">
                        <a:latin typeface="Times New Roman" pitchFamily="18" charset="0"/>
                        <a:cs typeface="Times New Roman" pitchFamily="18" charset="0"/>
                      </a:endParaRPr>
                    </a:p>
                  </a:txBody>
                  <a:tcPr/>
                </a:tc>
                <a:tc>
                  <a:txBody>
                    <a:bodyPr/>
                    <a:lstStyle/>
                    <a:p>
                      <a:pPr algn="l"/>
                      <a:r>
                        <a:rPr lang="en-US" b="0"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1.5 breakers for each circuit</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Double</a:t>
                      </a:r>
                      <a:r>
                        <a:rPr lang="en-US" b="1" baseline="0" dirty="0" smtClean="0">
                          <a:latin typeface="Times New Roman" pitchFamily="18" charset="0"/>
                          <a:cs typeface="Times New Roman" pitchFamily="18" charset="0"/>
                        </a:rPr>
                        <a:t> Bus, Double Breaker</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single failure normally isolates single</a:t>
                      </a:r>
                      <a:r>
                        <a:rPr lang="en-US" baseline="0" dirty="0" smtClean="0">
                          <a:latin typeface="Times New Roman" pitchFamily="18" charset="0"/>
                          <a:cs typeface="Times New Roman" pitchFamily="18" charset="0"/>
                        </a:rPr>
                        <a:t> component </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duplicated components</a:t>
                      </a:r>
                      <a:endParaRPr lang="en-US"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Great</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more components per circuit</a:t>
                      </a:r>
                      <a:endParaRPr lang="en-US" i="1" dirty="0">
                        <a:latin typeface="Times New Roman" pitchFamily="18" charset="0"/>
                        <a:cs typeface="Times New Roman" pitchFamily="18" charset="0"/>
                      </a:endParaRPr>
                    </a:p>
                  </a:txBody>
                  <a:tcPr/>
                </a:tc>
              </a:tr>
            </a:tbl>
          </a:graphicData>
        </a:graphic>
      </p:graphicFrame>
      <p:sp>
        <p:nvSpPr>
          <p:cNvPr id="4" name="Slide Number Placeholder 3"/>
          <p:cNvSpPr>
            <a:spLocks noGrp="1"/>
          </p:cNvSpPr>
          <p:nvPr>
            <p:ph type="sldNum" sz="quarter" idx="12"/>
          </p:nvPr>
        </p:nvSpPr>
        <p:spPr>
          <a:xfrm>
            <a:off x="6934200" y="6400800"/>
            <a:ext cx="2133600" cy="365125"/>
          </a:xfrm>
        </p:spPr>
        <p:txBody>
          <a:bodyPr/>
          <a:lstStyle/>
          <a:p>
            <a:fld id="{B6F15528-21DE-4FAA-801E-634DDDAF4B2B}" type="slidenum">
              <a:rPr lang="en-US" smtClean="0"/>
              <a:pP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a:xfrm>
            <a:off x="228600" y="3429000"/>
            <a:ext cx="5410200" cy="3124200"/>
          </a:xfrm>
        </p:spPr>
        <p:txBody>
          <a:bodyPr>
            <a:noAutofit/>
          </a:bodyPr>
          <a:lstStyle/>
          <a:p>
            <a:r>
              <a:rPr lang="en-US" sz="2400" b="1" dirty="0" smtClean="0"/>
              <a:t>Transformer:</a:t>
            </a:r>
            <a:r>
              <a:rPr lang="en-US" sz="2400" dirty="0" smtClean="0"/>
              <a:t> Steps down voltage to level appropriate for distribution. </a:t>
            </a:r>
          </a:p>
          <a:p>
            <a:endParaRPr lang="en-US" sz="2400" dirty="0" smtClean="0"/>
          </a:p>
          <a:p>
            <a:r>
              <a:rPr lang="en-US" sz="2400" b="1" dirty="0" smtClean="0"/>
              <a:t>Transformer protection devices:</a:t>
            </a:r>
          </a:p>
          <a:p>
            <a:pPr lvl="1"/>
            <a:r>
              <a:rPr lang="en-US" sz="2000" b="1" dirty="0" smtClean="0"/>
              <a:t>Fuses:</a:t>
            </a:r>
            <a:r>
              <a:rPr lang="en-US" sz="2000" dirty="0" smtClean="0"/>
              <a:t> Stop the flow of current in the case of an internal fault or transformer short-circuit [13].</a:t>
            </a:r>
          </a:p>
          <a:p>
            <a:pPr lvl="1"/>
            <a:r>
              <a:rPr lang="en-US" sz="2000" b="1" dirty="0" smtClean="0"/>
              <a:t>Circuit breakers</a:t>
            </a:r>
            <a:r>
              <a:rPr lang="en-US" sz="2000" dirty="0" smtClean="0"/>
              <a:t>: Interrupt current</a:t>
            </a:r>
            <a:endParaRPr lang="en-US" sz="2000" b="1" dirty="0" smtClean="0"/>
          </a:p>
          <a:p>
            <a:pPr lvl="1"/>
            <a:endParaRPr lang="en-US" sz="2400" u="sng" dirty="0" smtClean="0"/>
          </a:p>
          <a:p>
            <a:endParaRPr lang="en-US" sz="2400" u="sng" dirty="0">
              <a:solidFill>
                <a:srgbClr val="FF0000"/>
              </a:solidFill>
            </a:endParaRPr>
          </a:p>
          <a:p>
            <a:endParaRPr lang="en-US" sz="2400" u="sng" dirty="0" smtClean="0">
              <a:solidFill>
                <a:srgbClr val="FF0000"/>
              </a:solidFill>
            </a:endParaRPr>
          </a:p>
          <a:p>
            <a:endParaRPr lang="en-US" sz="2400" u="sng" dirty="0" smtClean="0">
              <a:solidFill>
                <a:srgbClr val="FF0000"/>
              </a:solidFill>
            </a:endParaRPr>
          </a:p>
          <a:p>
            <a:endParaRPr lang="en-US" sz="2400" dirty="0" smtClean="0"/>
          </a:p>
          <a:p>
            <a:endParaRPr lang="en-US" sz="2400" dirty="0"/>
          </a:p>
        </p:txBody>
      </p:sp>
      <p:sp>
        <p:nvSpPr>
          <p:cNvPr id="4" name="Slide Number Placeholder 3"/>
          <p:cNvSpPr>
            <a:spLocks noGrp="1"/>
          </p:cNvSpPr>
          <p:nvPr>
            <p:ph type="sldNum" sz="quarter" idx="12"/>
          </p:nvPr>
        </p:nvSpPr>
        <p:spPr>
          <a:xfrm>
            <a:off x="7019925" y="6483350"/>
            <a:ext cx="2133600" cy="365125"/>
          </a:xfrm>
        </p:spPr>
        <p:txBody>
          <a:bodyPr/>
          <a:lstStyle/>
          <a:p>
            <a:fld id="{B6F15528-21DE-4FAA-801E-634DDDAF4B2B}" type="slidenum">
              <a:rPr lang="en-US" smtClean="0"/>
              <a:pPr/>
              <a:t>19</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3229" r="16875" b="3889"/>
          <a:stretch/>
        </p:blipFill>
        <p:spPr>
          <a:xfrm>
            <a:off x="5562600" y="1905000"/>
            <a:ext cx="3353076" cy="3458016"/>
          </a:xfrm>
          <a:prstGeom prst="rect">
            <a:avLst/>
          </a:prstGeom>
          <a:ln>
            <a:noFill/>
          </a:ln>
          <a:effectLst>
            <a:outerShdw blurRad="190500" algn="tl" rotWithShape="0">
              <a:srgbClr val="000000">
                <a:alpha val="70000"/>
              </a:srgbClr>
            </a:outerShdw>
          </a:effectLst>
        </p:spPr>
      </p:pic>
      <p:sp>
        <p:nvSpPr>
          <p:cNvPr id="11" name="Rectangle 10"/>
          <p:cNvSpPr/>
          <p:nvPr/>
        </p:nvSpPr>
        <p:spPr>
          <a:xfrm>
            <a:off x="304800" y="914400"/>
            <a:ext cx="4572000" cy="2308324"/>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Switchgear:</a:t>
            </a:r>
            <a:r>
              <a:rPr lang="en-US" sz="2400" dirty="0">
                <a:latin typeface="Times New Roman" pitchFamily="18" charset="0"/>
                <a:cs typeface="Times New Roman" pitchFamily="18" charset="0"/>
              </a:rPr>
              <a:t> Combination of electrical disconnects, fuses, and circuit breakers used to isolate equipment. Used to de-energize equipment either for maintenance or to clear faults. </a:t>
            </a:r>
            <a:endParaRPr lang="en-US" sz="2400" u="sng" dirty="0">
              <a:solidFill>
                <a:srgbClr val="FF0000"/>
              </a:solidFill>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Presentation Overview</a:t>
            </a:r>
          </a:p>
        </p:txBody>
      </p:sp>
      <p:sp>
        <p:nvSpPr>
          <p:cNvPr id="19459" name="Content Placeholder 2"/>
          <p:cNvSpPr>
            <a:spLocks noGrp="1"/>
          </p:cNvSpPr>
          <p:nvPr>
            <p:ph idx="1"/>
          </p:nvPr>
        </p:nvSpPr>
        <p:spPr>
          <a:xfrm>
            <a:off x="0" y="2057400"/>
            <a:ext cx="9144000" cy="3276600"/>
          </a:xfrm>
        </p:spPr>
        <p:txBody>
          <a:bodyPr>
            <a:normAutofit/>
          </a:bodyPr>
          <a:lstStyle/>
          <a:p>
            <a:pPr>
              <a:spcAft>
                <a:spcPts val="1200"/>
              </a:spcAft>
            </a:pPr>
            <a:r>
              <a:rPr lang="en-US" dirty="0" smtClean="0"/>
              <a:t>Part 1: Introduction to Substations</a:t>
            </a:r>
          </a:p>
          <a:p>
            <a:pPr>
              <a:spcAft>
                <a:spcPts val="1200"/>
              </a:spcAft>
            </a:pPr>
            <a:r>
              <a:rPr lang="en-US" dirty="0" smtClean="0"/>
              <a:t>Part 2: Introduction to Substation Automation(SA)</a:t>
            </a:r>
          </a:p>
          <a:p>
            <a:pPr>
              <a:spcAft>
                <a:spcPts val="1200"/>
              </a:spcAft>
            </a:pPr>
            <a:r>
              <a:rPr lang="en-US" dirty="0" smtClean="0"/>
              <a:t>Part 3: Evolution of SA </a:t>
            </a:r>
          </a:p>
          <a:p>
            <a:pPr>
              <a:spcAft>
                <a:spcPts val="1200"/>
              </a:spcAft>
            </a:pPr>
            <a:r>
              <a:rPr lang="en-US" dirty="0" smtClean="0"/>
              <a:t>Part 4: SA and cyber security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
        <p:nvSpPr>
          <p:cNvPr id="5"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6" name="Content Placeholder 4"/>
          <p:cNvSpPr txBox="1">
            <a:spLocks noGrp="1"/>
          </p:cNvSpPr>
          <p:nvPr>
            <p:ph idx="1"/>
          </p:nvPr>
        </p:nvSpPr>
        <p:spPr>
          <a:xfrm>
            <a:off x="247650" y="1295400"/>
            <a:ext cx="5238750" cy="1643527"/>
          </a:xfrm>
          <a:prstGeom prst="rect">
            <a:avLst/>
          </a:prstGeom>
          <a:noFill/>
        </p:spPr>
        <p:txBody>
          <a:bodyPr wrap="square" rtlCol="0">
            <a:spAutoFit/>
          </a:bodyPr>
          <a:lstStyle/>
          <a:p>
            <a:pPr marL="342900" indent="-342900">
              <a:buFont typeface="Wingdings" pitchFamily="2" charset="2"/>
              <a:buChar char="Ø"/>
            </a:pPr>
            <a:r>
              <a:rPr lang="en-US" sz="2400" b="1" dirty="0">
                <a:latin typeface="Times New Roman" pitchFamily="18" charset="0"/>
                <a:cs typeface="Times New Roman" pitchFamily="18" charset="0"/>
              </a:rPr>
              <a:t>Voltage regulator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Raises or lowers distribution voltage to provide as close to constant voltage as possible. </a:t>
            </a:r>
          </a:p>
          <a:p>
            <a:pPr marL="342900" indent="-342900">
              <a:buFont typeface="Wingdings" pitchFamily="2" charset="2"/>
              <a:buChar char="Ø"/>
            </a:pPr>
            <a:endParaRPr lang="en-US" sz="2400" dirty="0">
              <a:latin typeface="Times New Roman" pitchFamily="18" charset="0"/>
              <a:cs typeface="Times New Roman" pitchFamily="18" charset="0"/>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5625" t="6666" r="9581"/>
          <a:stretch/>
        </p:blipFill>
        <p:spPr>
          <a:xfrm>
            <a:off x="5867400" y="1143000"/>
            <a:ext cx="2763163" cy="2586037"/>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8230" b="6528"/>
          <a:stretch/>
        </p:blipFill>
        <p:spPr>
          <a:xfrm>
            <a:off x="304800" y="2895600"/>
            <a:ext cx="4623078" cy="3531591"/>
          </a:xfrm>
          <a:prstGeom prst="rect">
            <a:avLst/>
          </a:prstGeom>
          <a:ln>
            <a:noFill/>
          </a:ln>
          <a:effectLst>
            <a:outerShdw blurRad="190500" algn="tl" rotWithShape="0">
              <a:srgbClr val="000000">
                <a:alpha val="70000"/>
              </a:srgbClr>
            </a:outerShdw>
          </a:effectLst>
        </p:spPr>
      </p:pic>
      <p:sp>
        <p:nvSpPr>
          <p:cNvPr id="9" name="Rectangle 8"/>
          <p:cNvSpPr/>
          <p:nvPr/>
        </p:nvSpPr>
        <p:spPr>
          <a:xfrm>
            <a:off x="5085437" y="4038600"/>
            <a:ext cx="3753763" cy="2308324"/>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a:t>
            </a:r>
            <a:r>
              <a:rPr lang="en-US" sz="2400" dirty="0">
                <a:latin typeface="Times New Roman" pitchFamily="18" charset="0"/>
                <a:cs typeface="Times New Roman" pitchFamily="18" charset="0"/>
              </a:rPr>
              <a:t>: Provides means of taking devices in and out of service without de-energizing feeder circuits [9].</a:t>
            </a:r>
          </a:p>
        </p:txBody>
      </p:sp>
    </p:spTree>
    <p:extLst>
      <p:ext uri="{BB962C8B-B14F-4D97-AF65-F5344CB8AC3E}">
        <p14:creationId xmlns:p14="http://schemas.microsoft.com/office/powerpoint/2010/main" val="2335478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21</a:t>
            </a:fld>
            <a:endParaRPr lang="en-US" dirty="0"/>
          </a:p>
        </p:txBody>
      </p:sp>
      <p:sp>
        <p:nvSpPr>
          <p:cNvPr id="7"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11" name="Rectangle 10"/>
          <p:cNvSpPr/>
          <p:nvPr/>
        </p:nvSpPr>
        <p:spPr>
          <a:xfrm>
            <a:off x="457199" y="1752600"/>
            <a:ext cx="5257801"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b="1" dirty="0" err="1">
                <a:latin typeface="Times New Roman" pitchFamily="18" charset="0"/>
                <a:cs typeface="Times New Roman" pitchFamily="18" charset="0"/>
              </a:rPr>
              <a:t>Recloser</a:t>
            </a:r>
            <a:r>
              <a:rPr lang="en-US" sz="2400" b="1" dirty="0">
                <a:latin typeface="Times New Roman" pitchFamily="18" charset="0"/>
                <a:cs typeface="Times New Roman" pitchFamily="18" charset="0"/>
              </a:rPr>
              <a:t> Bypass facilities: </a:t>
            </a:r>
            <a:r>
              <a:rPr lang="en-US" sz="2400" dirty="0">
                <a:latin typeface="Times New Roman" pitchFamily="18" charset="0"/>
                <a:cs typeface="Times New Roman" pitchFamily="18" charset="0"/>
              </a:rPr>
              <a:t>Able to interrupt fault current and disconnect faults from the system. </a:t>
            </a:r>
            <a:endParaRPr lang="en-US" sz="2400" dirty="0" smtClean="0">
              <a:latin typeface="Times New Roman" pitchFamily="18" charset="0"/>
              <a:cs typeface="Times New Roman" pitchFamily="18" charset="0"/>
            </a:endParaRPr>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16693"/>
          <a:stretch/>
        </p:blipFill>
        <p:spPr>
          <a:xfrm>
            <a:off x="5791200" y="1219200"/>
            <a:ext cx="2952750" cy="3279775"/>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19167"/>
          <a:stretch/>
        </p:blipFill>
        <p:spPr>
          <a:xfrm>
            <a:off x="685800" y="3813175"/>
            <a:ext cx="2571750" cy="2771775"/>
          </a:xfrm>
          <a:prstGeom prst="rect">
            <a:avLst/>
          </a:prstGeom>
          <a:ln>
            <a:noFill/>
          </a:ln>
          <a:effectLst>
            <a:outerShdw blurRad="190500" algn="tl" rotWithShape="0">
              <a:srgbClr val="000000">
                <a:alpha val="70000"/>
              </a:srgbClr>
            </a:outerShdw>
          </a:effectLst>
        </p:spPr>
      </p:pic>
      <p:sp>
        <p:nvSpPr>
          <p:cNvPr id="16" name="Rectangle 15"/>
          <p:cNvSpPr/>
          <p:nvPr/>
        </p:nvSpPr>
        <p:spPr>
          <a:xfrm>
            <a:off x="3581400" y="4953000"/>
            <a:ext cx="4572000" cy="1200329"/>
          </a:xfrm>
          <a:prstGeom prst="rect">
            <a:avLst/>
          </a:prstGeom>
        </p:spPr>
        <p:txBody>
          <a:bodyPr>
            <a:spAutoFit/>
          </a:bodyPr>
          <a:lstStyle/>
          <a:p>
            <a:pPr marL="342900" indent="-342900">
              <a:buFont typeface="Wingdings" pitchFamily="2" charset="2"/>
              <a:buChar char="Ø"/>
            </a:pPr>
            <a:r>
              <a:rPr lang="en-US" sz="2400" b="1" dirty="0" err="1">
                <a:latin typeface="Times New Roman" pitchFamily="18" charset="0"/>
                <a:cs typeface="Times New Roman" pitchFamily="18" charset="0"/>
              </a:rPr>
              <a:t>Reclosers</a:t>
            </a:r>
            <a:r>
              <a:rPr lang="en-US" sz="2400" b="1" dirty="0">
                <a:latin typeface="Times New Roman" pitchFamily="18" charset="0"/>
                <a:cs typeface="Times New Roman" pitchFamily="18" charset="0"/>
              </a:rPr>
              <a:t>:</a:t>
            </a:r>
            <a:r>
              <a:rPr lang="en-US" sz="2400" dirty="0">
                <a:latin typeface="Times New Roman" pitchFamily="18" charset="0"/>
                <a:cs typeface="Times New Roman" pitchFamily="18" charset="0"/>
              </a:rPr>
              <a:t> Can automatically restore a circuit when power is lost due to a temporary fault[10].</a:t>
            </a:r>
          </a:p>
        </p:txBody>
      </p:sp>
    </p:spTree>
    <p:extLst>
      <p:ext uri="{BB962C8B-B14F-4D97-AF65-F5344CB8AC3E}">
        <p14:creationId xmlns:p14="http://schemas.microsoft.com/office/powerpoint/2010/main" val="2872094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84" y="1676400"/>
            <a:ext cx="7859316" cy="2667000"/>
          </a:xfrm>
        </p:spPr>
        <p:txBody>
          <a:bodyPr>
            <a:normAutofit/>
          </a:bodyPr>
          <a:lstStyle/>
          <a:p>
            <a:r>
              <a:rPr lang="en-US" sz="2400" b="1" dirty="0" smtClean="0"/>
              <a:t>Surge Arrestors</a:t>
            </a:r>
            <a:r>
              <a:rPr lang="en-US" sz="2400" b="1" dirty="0"/>
              <a:t>: </a:t>
            </a:r>
            <a:r>
              <a:rPr lang="en-US" sz="2400" dirty="0" smtClean="0"/>
              <a:t>Protect </a:t>
            </a:r>
            <a:r>
              <a:rPr lang="en-US" sz="2400" dirty="0"/>
              <a:t>substation from voltage </a:t>
            </a:r>
            <a:r>
              <a:rPr lang="en-US" sz="2400" dirty="0" smtClean="0"/>
              <a:t>surges (</a:t>
            </a:r>
            <a:r>
              <a:rPr lang="en-US" sz="2400" dirty="0" err="1" smtClean="0"/>
              <a:t>ie</a:t>
            </a:r>
            <a:r>
              <a:rPr lang="en-US" sz="2400" dirty="0"/>
              <a:t>. Damage during lightning storms</a:t>
            </a:r>
            <a:r>
              <a:rPr lang="en-US" sz="2400" dirty="0" smtClean="0"/>
              <a:t>), can be </a:t>
            </a:r>
            <a:r>
              <a:rPr lang="en-US" sz="2400" dirty="0"/>
              <a:t>installed on power poles, towers, transformers, </a:t>
            </a:r>
            <a:r>
              <a:rPr lang="en-US" sz="2400" dirty="0" smtClean="0"/>
              <a:t>or circuit </a:t>
            </a:r>
            <a:r>
              <a:rPr lang="en-US" sz="2400" dirty="0"/>
              <a:t>breakers, </a:t>
            </a:r>
            <a:r>
              <a:rPr lang="en-US" sz="2400" dirty="0" smtClean="0"/>
              <a:t>and diverts </a:t>
            </a:r>
            <a:r>
              <a:rPr lang="en-US" sz="2400" dirty="0"/>
              <a:t>surges to the ground.</a:t>
            </a:r>
          </a:p>
          <a:p>
            <a:endParaRPr lang="en-US" sz="2400" dirty="0"/>
          </a:p>
        </p:txBody>
      </p:sp>
      <p:sp>
        <p:nvSpPr>
          <p:cNvPr id="4" name="Slide Number Placeholder 3"/>
          <p:cNvSpPr>
            <a:spLocks noGrp="1"/>
          </p:cNvSpPr>
          <p:nvPr>
            <p:ph type="sldNum" sz="quarter" idx="12"/>
          </p:nvPr>
        </p:nvSpPr>
        <p:spPr>
          <a:xfrm>
            <a:off x="7016354" y="6492875"/>
            <a:ext cx="2133600" cy="365125"/>
          </a:xfrm>
        </p:spPr>
        <p:txBody>
          <a:bodyPr/>
          <a:lstStyle/>
          <a:p>
            <a:fld id="{B6F15528-21DE-4FAA-801E-634DDDAF4B2B}" type="slidenum">
              <a:rPr lang="en-US" smtClean="0"/>
              <a:pPr/>
              <a:t>22</a:t>
            </a:fld>
            <a:endParaRPr lang="en-US" dirty="0"/>
          </a:p>
        </p:txBody>
      </p:sp>
      <p:sp>
        <p:nvSpPr>
          <p:cNvPr id="5" name="Title 1"/>
          <p:cNvSpPr>
            <a:spLocks noGrp="1"/>
          </p:cNvSpPr>
          <p:nvPr>
            <p:ph type="title"/>
          </p:nvPr>
        </p:nvSpPr>
        <p:spPr>
          <a:xfrm>
            <a:off x="457200" y="0"/>
            <a:ext cx="8229600" cy="838200"/>
          </a:xfrm>
        </p:spPr>
        <p:txBody>
          <a:bodyPr>
            <a:normAutofit/>
          </a:bodyPr>
          <a:lstStyle/>
          <a:p>
            <a:r>
              <a:rPr lang="en-US" sz="3200" dirty="0" smtClean="0"/>
              <a:t>Distribution Substation Devices</a:t>
            </a:r>
            <a:endParaRPr lang="en-US" sz="3200" dirty="0"/>
          </a:p>
        </p:txBody>
      </p:sp>
      <p:sp>
        <p:nvSpPr>
          <p:cNvPr id="9" name="Rectangle 8"/>
          <p:cNvSpPr/>
          <p:nvPr/>
        </p:nvSpPr>
        <p:spPr>
          <a:xfrm>
            <a:off x="457200" y="3962400"/>
            <a:ext cx="8077200"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Shunt Capacitor Banks: </a:t>
            </a:r>
            <a:r>
              <a:rPr lang="en-US" sz="2400" dirty="0">
                <a:latin typeface="Times New Roman" pitchFamily="18" charset="0"/>
                <a:cs typeface="Times New Roman" pitchFamily="18" charset="0"/>
              </a:rPr>
              <a:t>Capacitors connected in parallel with lines. Supply reactive power to counteract the current being out-of-phase with voltage, which is introduced by inductive loads.</a:t>
            </a:r>
          </a:p>
        </p:txBody>
      </p:sp>
    </p:spTree>
    <p:extLst>
      <p:ext uri="{BB962C8B-B14F-4D97-AF65-F5344CB8AC3E}">
        <p14:creationId xmlns:p14="http://schemas.microsoft.com/office/powerpoint/2010/main" val="9084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a:xfrm>
            <a:off x="304800" y="1542653"/>
            <a:ext cx="5067301" cy="3943747"/>
          </a:xfrm>
        </p:spPr>
        <p:txBody>
          <a:bodyPr>
            <a:noAutofit/>
          </a:bodyPr>
          <a:lstStyle/>
          <a:p>
            <a:r>
              <a:rPr lang="en-US" sz="2400" b="1" dirty="0" smtClean="0"/>
              <a:t>Transformer:</a:t>
            </a:r>
            <a:r>
              <a:rPr lang="en-US" sz="2400" dirty="0" smtClean="0"/>
              <a:t> Steps up voltage from generation levels to levels appropriate for transmission over long distances.</a:t>
            </a:r>
          </a:p>
          <a:p>
            <a:endParaRPr lang="en-US" sz="24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dirty="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950" y="4043362"/>
            <a:ext cx="3143250" cy="235743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r="11996" b="21169"/>
          <a:stretch/>
        </p:blipFill>
        <p:spPr>
          <a:xfrm>
            <a:off x="5512709" y="1095375"/>
            <a:ext cx="3402691" cy="2286000"/>
          </a:xfrm>
          <a:prstGeom prst="rect">
            <a:avLst/>
          </a:prstGeom>
          <a:ln>
            <a:noFill/>
          </a:ln>
          <a:effectLst>
            <a:outerShdw blurRad="190500" algn="tl" rotWithShape="0">
              <a:srgbClr val="000000">
                <a:alpha val="70000"/>
              </a:srgbClr>
            </a:outerShdw>
          </a:effectLst>
        </p:spPr>
      </p:pic>
      <p:sp>
        <p:nvSpPr>
          <p:cNvPr id="18" name="Rectangle 17"/>
          <p:cNvSpPr/>
          <p:nvPr/>
        </p:nvSpPr>
        <p:spPr>
          <a:xfrm>
            <a:off x="4343400" y="3886200"/>
            <a:ext cx="4572000" cy="2677656"/>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dirty="0">
                <a:latin typeface="Times New Roman" pitchFamily="18" charset="0"/>
                <a:cs typeface="Times New Roman" pitchFamily="18" charset="0"/>
              </a:rPr>
              <a:t>Detects fault condition and interrupts to discontinue electrical flow, thus protecting the electrical circuit. Also used when needed to switch incoming or outgoing transmission circuits. [13]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5674" y="1295400"/>
            <a:ext cx="5581651" cy="2362200"/>
          </a:xfrm>
        </p:spPr>
        <p:txBody>
          <a:bodyPr>
            <a:normAutofit/>
          </a:bodyPr>
          <a:lstStyle/>
          <a:p>
            <a:r>
              <a:rPr lang="en-US" sz="2400" b="1" dirty="0"/>
              <a:t>Capacitor Banks</a:t>
            </a:r>
            <a:r>
              <a:rPr lang="en-US" sz="2400" dirty="0"/>
              <a:t>: Capacitors connected in series or parallel.</a:t>
            </a:r>
          </a:p>
          <a:p>
            <a:pPr lvl="1"/>
            <a:r>
              <a:rPr lang="en-US" sz="2200" b="1" dirty="0"/>
              <a:t>Capacitor: </a:t>
            </a:r>
            <a:r>
              <a:rPr lang="en-US" sz="2200" dirty="0"/>
              <a:t>Stores electrical charge temporarily to help improve voltage regulation. Consists of two conducting surfaces separated by a nonconductor.</a:t>
            </a:r>
          </a:p>
          <a:p>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
        <p:nvSpPr>
          <p:cNvPr id="5"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
        <p:nvSpPr>
          <p:cNvPr id="6" name="Rectangle 5"/>
          <p:cNvSpPr/>
          <p:nvPr/>
        </p:nvSpPr>
        <p:spPr>
          <a:xfrm>
            <a:off x="457200" y="4038600"/>
            <a:ext cx="8382000" cy="1200329"/>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Disconnect switches/grounding switches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Provides isolation </a:t>
            </a:r>
            <a:r>
              <a:rPr lang="en-US" sz="2400" dirty="0">
                <a:latin typeface="Times New Roman" pitchFamily="18" charset="0"/>
                <a:cs typeface="Times New Roman" pitchFamily="18" charset="0"/>
              </a:rPr>
              <a:t>from incoming </a:t>
            </a:r>
            <a:r>
              <a:rPr lang="en-US" sz="2400" dirty="0" smtClean="0">
                <a:latin typeface="Times New Roman" pitchFamily="18" charset="0"/>
                <a:cs typeface="Times New Roman" pitchFamily="18" charset="0"/>
              </a:rPr>
              <a:t>line.</a:t>
            </a:r>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00" y="1295400"/>
            <a:ext cx="3149600" cy="2362200"/>
          </a:xfrm>
          <a:prstGeom prst="rect">
            <a:avLst/>
          </a:prstGeom>
          <a:ln>
            <a:noFill/>
          </a:ln>
          <a:effectLst>
            <a:outerShdw blurRad="190500" algn="tl" rotWithShape="0">
              <a:srgbClr val="000000">
                <a:alpha val="70000"/>
              </a:srgbClr>
            </a:outerShdw>
          </a:effectLst>
        </p:spPr>
      </p:pic>
      <p:grpSp>
        <p:nvGrpSpPr>
          <p:cNvPr id="13" name="Group 12"/>
          <p:cNvGrpSpPr/>
          <p:nvPr/>
        </p:nvGrpSpPr>
        <p:grpSpPr>
          <a:xfrm>
            <a:off x="1473200" y="4906952"/>
            <a:ext cx="6070600" cy="1821031"/>
            <a:chOff x="254000" y="5059352"/>
            <a:chExt cx="6070600" cy="1821031"/>
          </a:xfrm>
        </p:grpSpPr>
        <p:pic>
          <p:nvPicPr>
            <p:cNvPr id="11" name="Picture 10"/>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778" t="25972"/>
            <a:stretch/>
          </p:blipFill>
          <p:spPr>
            <a:xfrm>
              <a:off x="254000" y="5059353"/>
              <a:ext cx="3149600" cy="179864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t="12361" b="4583"/>
            <a:stretch/>
          </p:blipFill>
          <p:spPr>
            <a:xfrm>
              <a:off x="3352800" y="5059352"/>
              <a:ext cx="2971800" cy="1821031"/>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1485622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981200"/>
            <a:ext cx="8153400" cy="3352800"/>
          </a:xfrm>
        </p:spPr>
        <p:txBody>
          <a:bodyPr>
            <a:normAutofit/>
          </a:bodyPr>
          <a:lstStyle/>
          <a:p>
            <a:r>
              <a:rPr lang="en-US" sz="2400" b="1" dirty="0"/>
              <a:t>Instrument </a:t>
            </a:r>
            <a:r>
              <a:rPr lang="en-US" sz="2400" b="1" dirty="0" smtClean="0"/>
              <a:t>transformers:</a:t>
            </a:r>
          </a:p>
          <a:p>
            <a:pPr lvl="1"/>
            <a:r>
              <a:rPr lang="en-US" sz="2200" dirty="0" smtClean="0"/>
              <a:t>When voltage or current is to large to be used by a device, instrument transformers scale it down. They are typically used by measurement, control, and protection devices.</a:t>
            </a:r>
          </a:p>
          <a:p>
            <a:pPr lvl="1"/>
            <a:r>
              <a:rPr lang="en-US" sz="2200" dirty="0" smtClean="0"/>
              <a:t>Current Transformer (CT), Potential Transformers (PT) (or, “Voltage Transformer”)</a:t>
            </a:r>
          </a:p>
          <a:p>
            <a:pPr lvl="1"/>
            <a:r>
              <a:rPr lang="en-US" sz="2200" b="1" dirty="0" smtClean="0"/>
              <a:t>Transducer:</a:t>
            </a:r>
            <a:r>
              <a:rPr lang="en-US" sz="2200" dirty="0" smtClean="0"/>
              <a:t> Converts one type of energy (electrical, mechanical, electromagnetic, chemical, acoustic, thermal) to another</a:t>
            </a:r>
            <a:endParaRPr lang="en-US" sz="2200" dirty="0"/>
          </a:p>
          <a:p>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Tree>
    <p:extLst>
      <p:ext uri="{BB962C8B-B14F-4D97-AF65-F5344CB8AC3E}">
        <p14:creationId xmlns:p14="http://schemas.microsoft.com/office/powerpoint/2010/main" val="1937032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
        <p:nvSpPr>
          <p:cNvPr id="5" name="Rectangle 4"/>
          <p:cNvSpPr/>
          <p:nvPr/>
        </p:nvSpPr>
        <p:spPr>
          <a:xfrm>
            <a:off x="609600" y="1219200"/>
            <a:ext cx="8001000" cy="2554545"/>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Carrier </a:t>
            </a:r>
            <a:r>
              <a:rPr lang="en-US" sz="2400" b="1" dirty="0" smtClean="0">
                <a:latin typeface="Times New Roman" pitchFamily="18" charset="0"/>
                <a:cs typeface="Times New Roman" pitchFamily="18" charset="0"/>
              </a:rPr>
              <a:t>equipment:</a:t>
            </a:r>
            <a:endParaRPr lang="en-US" sz="2400" b="1" dirty="0">
              <a:latin typeface="Times New Roman" pitchFamily="18" charset="0"/>
              <a:cs typeface="Times New Roman" pitchFamily="18" charset="0"/>
            </a:endParaRPr>
          </a:p>
          <a:p>
            <a:pPr marL="800100" lvl="1" indent="-342900">
              <a:buFont typeface="Wingdings" pitchFamily="2" charset="2"/>
              <a:buChar char="Ø"/>
            </a:pPr>
            <a:r>
              <a:rPr lang="en-US" sz="2200" b="1" dirty="0" smtClean="0">
                <a:latin typeface="Times New Roman" pitchFamily="18" charset="0"/>
                <a:cs typeface="Times New Roman" pitchFamily="18" charset="0"/>
              </a:rPr>
              <a:t>Line </a:t>
            </a:r>
            <a:r>
              <a:rPr lang="en-US" sz="2200" b="1" dirty="0">
                <a:latin typeface="Times New Roman" pitchFamily="18" charset="0"/>
                <a:cs typeface="Times New Roman" pitchFamily="18" charset="0"/>
              </a:rPr>
              <a:t>traps:</a:t>
            </a:r>
            <a:r>
              <a:rPr lang="en-US" sz="2200" dirty="0">
                <a:latin typeface="Times New Roman" pitchFamily="18" charset="0"/>
                <a:cs typeface="Times New Roman" pitchFamily="18" charset="0"/>
              </a:rPr>
              <a:t> Connected in series with transmission line. Blocks high frequency carrier waves from entering station equipment, and lets power waves pass through. </a:t>
            </a:r>
            <a:endParaRPr lang="en-US" sz="2200" u="sng" dirty="0">
              <a:latin typeface="Times New Roman" pitchFamily="18" charset="0"/>
              <a:cs typeface="Times New Roman" pitchFamily="18" charset="0"/>
            </a:endParaRPr>
          </a:p>
          <a:p>
            <a:pPr marL="800100" lvl="1" indent="-342900">
              <a:buFont typeface="Wingdings" pitchFamily="2" charset="2"/>
              <a:buChar char="Ø"/>
            </a:pPr>
            <a:r>
              <a:rPr lang="en-US" sz="2200" b="1" dirty="0">
                <a:latin typeface="Times New Roman" pitchFamily="18" charset="0"/>
                <a:cs typeface="Times New Roman" pitchFamily="18" charset="0"/>
              </a:rPr>
              <a:t> Capacitance Coupled Voltage Transformer (CCVT):</a:t>
            </a:r>
            <a:r>
              <a:rPr lang="en-US" sz="2200" dirty="0">
                <a:latin typeface="Times New Roman" pitchFamily="18" charset="0"/>
                <a:cs typeface="Times New Roman" pitchFamily="18" charset="0"/>
              </a:rPr>
              <a:t> Used in combination with Line traps to filter high frequency communication signals from the power frequency</a:t>
            </a:r>
            <a:r>
              <a:rPr lang="en-US" sz="2400" dirty="0">
                <a:latin typeface="Times New Roman" pitchFamily="18" charset="0"/>
                <a:cs typeface="Times New Roman" pitchFamily="18" charset="0"/>
              </a:rPr>
              <a:t>. </a:t>
            </a:r>
          </a:p>
        </p:txBody>
      </p:sp>
      <p:sp>
        <p:nvSpPr>
          <p:cNvPr id="6"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Tree>
    <p:extLst>
      <p:ext uri="{BB962C8B-B14F-4D97-AF65-F5344CB8AC3E}">
        <p14:creationId xmlns:p14="http://schemas.microsoft.com/office/powerpoint/2010/main" val="640161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sp>
        <p:nvSpPr>
          <p:cNvPr id="3" name="Content Placeholder 2"/>
          <p:cNvSpPr>
            <a:spLocks noGrp="1"/>
          </p:cNvSpPr>
          <p:nvPr>
            <p:ph idx="1"/>
          </p:nvPr>
        </p:nvSpPr>
        <p:spPr>
          <a:xfrm>
            <a:off x="0" y="1143001"/>
            <a:ext cx="5791200" cy="1752600"/>
          </a:xfrm>
        </p:spPr>
        <p:txBody>
          <a:bodyPr>
            <a:normAutofit/>
          </a:bodyPr>
          <a:lstStyle/>
          <a:p>
            <a:r>
              <a:rPr lang="en-US" sz="2400" b="1" dirty="0" smtClean="0"/>
              <a:t>Circuit Breaker: </a:t>
            </a:r>
            <a:r>
              <a:rPr lang="en-US" sz="2400" dirty="0" smtClean="0"/>
              <a:t>Detects </a:t>
            </a:r>
            <a:r>
              <a:rPr lang="en-US" sz="2400" dirty="0"/>
              <a:t>fault condition and interrupts </a:t>
            </a:r>
            <a:r>
              <a:rPr lang="en-US" sz="2400" dirty="0" smtClean="0"/>
              <a:t>current to </a:t>
            </a:r>
            <a:r>
              <a:rPr lang="en-US" sz="2400" dirty="0"/>
              <a:t>discontinue electrical flow, thus protecting the electrical </a:t>
            </a:r>
            <a:r>
              <a:rPr lang="en-US" sz="2400" dirty="0" smtClean="0"/>
              <a:t>circuit</a:t>
            </a:r>
          </a:p>
          <a:p>
            <a:endParaRPr lang="en-US" sz="2400" u="sng" dirty="0" smtClean="0"/>
          </a:p>
          <a:p>
            <a:endParaRPr lang="en-US" sz="2400" u="sng"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000" r="15312" b="6174"/>
          <a:stretch/>
        </p:blipFill>
        <p:spPr>
          <a:xfrm>
            <a:off x="5943600" y="1009650"/>
            <a:ext cx="2830666" cy="2667000"/>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3648075"/>
            <a:ext cx="3657600" cy="2743200"/>
          </a:xfrm>
          <a:prstGeom prst="rect">
            <a:avLst/>
          </a:prstGeom>
          <a:ln>
            <a:noFill/>
          </a:ln>
          <a:effectLst>
            <a:outerShdw blurRad="190500" algn="tl" rotWithShape="0">
              <a:srgbClr val="000000">
                <a:alpha val="70000"/>
              </a:srgbClr>
            </a:outerShdw>
          </a:effectLst>
        </p:spPr>
      </p:pic>
      <p:sp>
        <p:nvSpPr>
          <p:cNvPr id="13" name="Rectangle 12"/>
          <p:cNvSpPr/>
          <p:nvPr/>
        </p:nvSpPr>
        <p:spPr>
          <a:xfrm>
            <a:off x="4572000" y="4267200"/>
            <a:ext cx="4572000" cy="1569660"/>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 </a:t>
            </a:r>
            <a:r>
              <a:rPr lang="en-US" sz="2400" dirty="0">
                <a:latin typeface="Times New Roman" pitchFamily="18" charset="0"/>
                <a:cs typeface="Times New Roman" pitchFamily="18" charset="0"/>
              </a:rPr>
              <a:t>Provides means of taking devices in and out of service without de-energizing feeder circuits [9].</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275" y="2209800"/>
            <a:ext cx="4648200" cy="4525963"/>
          </a:xfrm>
        </p:spPr>
        <p:txBody>
          <a:bodyPr>
            <a:normAutofit/>
          </a:bodyPr>
          <a:lstStyle/>
          <a:p>
            <a:r>
              <a:rPr lang="en-US" sz="2400" b="1" dirty="0"/>
              <a:t>Disconnect switches: </a:t>
            </a:r>
            <a:r>
              <a:rPr lang="en-US" sz="2400" dirty="0"/>
              <a:t>Provides isolation from incoming lines.</a:t>
            </a:r>
          </a:p>
          <a:p>
            <a:endParaRPr lang="en-US" sz="2400" dirty="0"/>
          </a:p>
          <a:p>
            <a:r>
              <a:rPr lang="en-US" sz="2400" b="1" dirty="0"/>
              <a:t>Surge </a:t>
            </a:r>
            <a:r>
              <a:rPr lang="en-US" sz="2400" b="1" dirty="0" smtClean="0"/>
              <a:t>Arresters</a:t>
            </a:r>
            <a:r>
              <a:rPr lang="en-US" sz="2400" b="1" dirty="0"/>
              <a:t>:</a:t>
            </a:r>
            <a:r>
              <a:rPr lang="en-US" sz="2400" dirty="0"/>
              <a:t>  Protect Substation from voltage surges</a:t>
            </a:r>
            <a:endParaRPr lang="en-US" sz="2400" u="sng" dirty="0"/>
          </a:p>
          <a:p>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
        <p:nvSpPr>
          <p:cNvPr id="5"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pic>
        <p:nvPicPr>
          <p:cNvPr id="9" name="Picture 8"/>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6666"/>
          <a:stretch/>
        </p:blipFill>
        <p:spPr>
          <a:xfrm>
            <a:off x="5029200" y="2133600"/>
            <a:ext cx="3810000" cy="2667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02420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68680"/>
            <a:ext cx="9144000" cy="2103120"/>
          </a:xfrm>
          <a:prstGeom prst="rect">
            <a:avLst/>
          </a:prstGeom>
        </p:spPr>
      </p:pic>
      <p:sp>
        <p:nvSpPr>
          <p:cNvPr id="6" name="Footer Placeholder 5"/>
          <p:cNvSpPr>
            <a:spLocks noGrp="1"/>
          </p:cNvSpPr>
          <p:nvPr>
            <p:ph type="ftr" sz="quarter" idx="11"/>
          </p:nvPr>
        </p:nvSpPr>
        <p:spPr>
          <a:xfrm>
            <a:off x="0" y="6492875"/>
            <a:ext cx="6248400" cy="365125"/>
          </a:xfrm>
        </p:spPr>
        <p:txBody>
          <a:bodyPr/>
          <a:lstStyle/>
          <a:p>
            <a:pPr algn="l"/>
            <a:r>
              <a:rPr lang="en-US" dirty="0" smtClean="0"/>
              <a:t>http://en.wikipedia.org/wiki/File:Electrical_substation_model_(side-view).PNG#filelinks</a:t>
            </a:r>
            <a:endParaRPr lang="en-US" dirty="0"/>
          </a:p>
        </p:txBody>
      </p:sp>
      <p:sp>
        <p:nvSpPr>
          <p:cNvPr id="7" name="TextBox 6"/>
          <p:cNvSpPr txBox="1"/>
          <p:nvPr/>
        </p:nvSpPr>
        <p:spPr>
          <a:xfrm>
            <a:off x="0" y="3324285"/>
            <a:ext cx="9144000" cy="4524315"/>
          </a:xfrm>
          <a:prstGeom prst="rect">
            <a:avLst/>
          </a:prstGeom>
          <a:noFill/>
        </p:spPr>
        <p:txBody>
          <a:bodyPr wrap="square" numCol="2" rtlCol="0">
            <a:spAutoFit/>
          </a:bodyPr>
          <a:lstStyle/>
          <a:p>
            <a:pPr marL="342900" indent="-342900">
              <a:buAutoNum type="arabicPeriod"/>
            </a:pPr>
            <a:r>
              <a:rPr lang="en-US" sz="2400" dirty="0" smtClean="0">
                <a:latin typeface="Times New Roman" pitchFamily="18" charset="0"/>
                <a:cs typeface="Times New Roman" pitchFamily="18" charset="0"/>
              </a:rPr>
              <a:t>Primary Power Lines</a:t>
            </a:r>
          </a:p>
          <a:p>
            <a:pPr marL="342900" indent="-342900">
              <a:buAutoNum type="arabicPeriod"/>
            </a:pPr>
            <a:r>
              <a:rPr lang="en-US" sz="2400" dirty="0" smtClean="0">
                <a:latin typeface="Times New Roman" pitchFamily="18" charset="0"/>
                <a:cs typeface="Times New Roman" pitchFamily="18" charset="0"/>
              </a:rPr>
              <a:t>Ground Wire</a:t>
            </a:r>
          </a:p>
          <a:p>
            <a:pPr marL="342900" indent="-342900">
              <a:buAutoNum type="arabicPeriod"/>
            </a:pPr>
            <a:r>
              <a:rPr lang="en-US" sz="2400" dirty="0" smtClean="0">
                <a:latin typeface="Times New Roman" pitchFamily="18" charset="0"/>
                <a:cs typeface="Times New Roman" pitchFamily="18" charset="0"/>
              </a:rPr>
              <a:t>Overhead Lines</a:t>
            </a:r>
          </a:p>
          <a:p>
            <a:pPr marL="342900" indent="-342900">
              <a:buAutoNum type="arabicPeriod"/>
            </a:pPr>
            <a:r>
              <a:rPr lang="en-US" sz="2400" dirty="0" smtClean="0">
                <a:latin typeface="Times New Roman" pitchFamily="18" charset="0"/>
                <a:cs typeface="Times New Roman" pitchFamily="18" charset="0"/>
              </a:rPr>
              <a:t>Transformer for measurement of electric voltages</a:t>
            </a:r>
          </a:p>
          <a:p>
            <a:pPr marL="342900" indent="-342900">
              <a:buAutoNum type="arabicPeriod"/>
            </a:pPr>
            <a:r>
              <a:rPr lang="en-US" sz="2400" dirty="0" smtClean="0">
                <a:latin typeface="Times New Roman" pitchFamily="18" charset="0"/>
                <a:cs typeface="Times New Roman" pitchFamily="18" charset="0"/>
              </a:rPr>
              <a:t>Disconnect Switch</a:t>
            </a:r>
          </a:p>
          <a:p>
            <a:pPr marL="342900" indent="-342900">
              <a:buAutoNum type="arabicPeriod"/>
            </a:pPr>
            <a:r>
              <a:rPr lang="en-US" sz="2400" dirty="0" smtClean="0">
                <a:latin typeface="Times New Roman" pitchFamily="18" charset="0"/>
                <a:cs typeface="Times New Roman" pitchFamily="18" charset="0"/>
              </a:rPr>
              <a:t>Circuit Breaker</a:t>
            </a:r>
          </a:p>
          <a:p>
            <a:pPr marL="342900" indent="-342900">
              <a:buAutoNum type="arabicPeriod"/>
            </a:pPr>
            <a:r>
              <a:rPr lang="en-US" sz="2400" dirty="0" smtClean="0">
                <a:latin typeface="Times New Roman" pitchFamily="18" charset="0"/>
                <a:cs typeface="Times New Roman" pitchFamily="18" charset="0"/>
              </a:rPr>
              <a:t>Current Transformer</a:t>
            </a:r>
          </a:p>
          <a:p>
            <a:pPr marL="342900" indent="-342900">
              <a:buAutoNum type="arabicPeriod"/>
            </a:pPr>
            <a:endParaRPr lang="en-US" sz="2400" dirty="0" smtClean="0">
              <a:latin typeface="Times New Roman" pitchFamily="18" charset="0"/>
              <a:cs typeface="Times New Roman" pitchFamily="18" charset="0"/>
            </a:endParaRPr>
          </a:p>
          <a:p>
            <a:pPr marL="342900" indent="-342900">
              <a:buAutoNum type="arabicPeriod"/>
            </a:pPr>
            <a:endParaRPr lang="en-US" sz="2400" dirty="0">
              <a:latin typeface="Times New Roman" pitchFamily="18" charset="0"/>
              <a:cs typeface="Times New Roman" pitchFamily="18" charset="0"/>
            </a:endParaRPr>
          </a:p>
          <a:p>
            <a:pPr marL="342900" indent="-342900">
              <a:buAutoNum type="arabicPeriod"/>
            </a:pPr>
            <a:endParaRPr lang="en-US" sz="2400" dirty="0" smtClean="0">
              <a:latin typeface="Times New Roman" pitchFamily="18" charset="0"/>
              <a:cs typeface="Times New Roman" pitchFamily="18" charset="0"/>
            </a:endParaRPr>
          </a:p>
          <a:p>
            <a:pPr marL="342900" indent="-342900">
              <a:buAutoNum type="arabicPeriod"/>
            </a:pPr>
            <a:endParaRPr lang="en-US" sz="2400" dirty="0">
              <a:latin typeface="Times New Roman" pitchFamily="18" charset="0"/>
              <a:cs typeface="Times New Roman" pitchFamily="18" charset="0"/>
            </a:endParaRPr>
          </a:p>
          <a:p>
            <a:pPr marL="342900" indent="-342900">
              <a:buAutoNum type="arabicPeriod"/>
            </a:pPr>
            <a:r>
              <a:rPr lang="en-US" sz="2400" dirty="0" smtClean="0">
                <a:latin typeface="Times New Roman" pitchFamily="18" charset="0"/>
                <a:cs typeface="Times New Roman" pitchFamily="18" charset="0"/>
              </a:rPr>
              <a:t>Lightning Arrester</a:t>
            </a:r>
          </a:p>
          <a:p>
            <a:pPr marL="342900" indent="-342900">
              <a:buAutoNum type="arabicPeriod"/>
            </a:pPr>
            <a:r>
              <a:rPr lang="en-US" sz="2400" dirty="0" smtClean="0">
                <a:latin typeface="Times New Roman" pitchFamily="18" charset="0"/>
                <a:cs typeface="Times New Roman" pitchFamily="18" charset="0"/>
              </a:rPr>
              <a:t>Main Transformer</a:t>
            </a:r>
          </a:p>
          <a:p>
            <a:pPr marL="342900" indent="-342900">
              <a:buAutoNum type="arabicPeriod"/>
            </a:pPr>
            <a:r>
              <a:rPr lang="en-US" sz="2400" dirty="0" smtClean="0">
                <a:latin typeface="Times New Roman" pitchFamily="18" charset="0"/>
                <a:cs typeface="Times New Roman" pitchFamily="18" charset="0"/>
              </a:rPr>
              <a:t>Control Building</a:t>
            </a:r>
          </a:p>
          <a:p>
            <a:pPr marL="342900" indent="-342900">
              <a:buAutoNum type="arabicPeriod"/>
            </a:pPr>
            <a:r>
              <a:rPr lang="en-US" sz="2400" dirty="0" smtClean="0">
                <a:latin typeface="Times New Roman" pitchFamily="18" charset="0"/>
                <a:cs typeface="Times New Roman" pitchFamily="18" charset="0"/>
              </a:rPr>
              <a:t>Security Fence</a:t>
            </a:r>
          </a:p>
          <a:p>
            <a:pPr marL="342900" indent="-342900">
              <a:buAutoNum type="arabicPeriod"/>
            </a:pPr>
            <a:r>
              <a:rPr lang="en-US" sz="2400" dirty="0" smtClean="0">
                <a:latin typeface="Times New Roman" pitchFamily="18" charset="0"/>
                <a:cs typeface="Times New Roman" pitchFamily="18" charset="0"/>
              </a:rPr>
              <a:t>Secondary Power Lines</a:t>
            </a:r>
            <a:endParaRPr lang="en-US" sz="2400" dirty="0">
              <a:latin typeface="Times New Roman" pitchFamily="18" charset="0"/>
              <a:cs typeface="Times New Roman" pitchFamily="18" charset="0"/>
            </a:endParaRPr>
          </a:p>
        </p:txBody>
      </p:sp>
      <p:sp>
        <p:nvSpPr>
          <p:cNvPr id="8" name="TextBox 7"/>
          <p:cNvSpPr txBox="1"/>
          <p:nvPr/>
        </p:nvSpPr>
        <p:spPr>
          <a:xfrm>
            <a:off x="2324100" y="0"/>
            <a:ext cx="44958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Substation 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967849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dirty="0"/>
          </a:p>
        </p:txBody>
      </p:sp>
      <p:sp>
        <p:nvSpPr>
          <p:cNvPr id="5" name="Title 1"/>
          <p:cNvSpPr>
            <a:spLocks noGrp="1"/>
          </p:cNvSpPr>
          <p:nvPr>
            <p:ph type="title"/>
          </p:nvPr>
        </p:nvSpPr>
        <p:spPr>
          <a:xfrm>
            <a:off x="381000" y="0"/>
            <a:ext cx="8229600" cy="1143000"/>
          </a:xfrm>
        </p:spPr>
        <p:txBody>
          <a:bodyPr>
            <a:normAutofit/>
          </a:bodyPr>
          <a:lstStyle/>
          <a:p>
            <a:r>
              <a:rPr lang="en-US" dirty="0" smtClean="0">
                <a:latin typeface="Times New Roman" pitchFamily="-80" charset="0"/>
                <a:cs typeface="Times New Roman" pitchFamily="-80" charset="0"/>
              </a:rPr>
              <a:t>Part 1: Introduction to Substations</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1009650"/>
            <a:ext cx="3657600" cy="2743200"/>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447800"/>
            <a:ext cx="4216400" cy="3162300"/>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975" y="3905250"/>
            <a:ext cx="3733800" cy="2800350"/>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743200"/>
            <a:ext cx="8229600" cy="1219200"/>
          </a:xfrm>
        </p:spPr>
        <p:txBody>
          <a:bodyPr>
            <a:normAutofit/>
          </a:bodyPr>
          <a:lstStyle/>
          <a:p>
            <a:pPr algn="ctr">
              <a:buNone/>
            </a:pPr>
            <a:r>
              <a:rPr lang="en-US" sz="4000" dirty="0" smtClean="0"/>
              <a:t>Part 2: Substation Automation</a:t>
            </a:r>
            <a:endParaRPr lang="en-US" sz="4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4724400"/>
            <a:ext cx="9144000" cy="2133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Substation automation may include traditional supervisory control and data acquisition (SCADA) equipment, but more often encompasses traditional SCADA functionality while providing extended monitoring and control capabilities through the use of non-traditional system elements.</a:t>
            </a:r>
            <a:br>
              <a:rPr lang="en-US" sz="2400" dirty="0" smtClean="0"/>
            </a:br>
            <a:endParaRPr lang="en-US" sz="2400" dirty="0" smtClean="0"/>
          </a:p>
          <a:p>
            <a:endParaRPr lang="en-US" sz="2400" dirty="0"/>
          </a:p>
        </p:txBody>
      </p:sp>
      <p:sp>
        <p:nvSpPr>
          <p:cNvPr id="2" name="Title 1"/>
          <p:cNvSpPr>
            <a:spLocks noGrp="1"/>
          </p:cNvSpPr>
          <p:nvPr>
            <p:ph type="title"/>
          </p:nvPr>
        </p:nvSpPr>
        <p:spPr>
          <a:xfrm>
            <a:off x="457200" y="0"/>
            <a:ext cx="8229600" cy="1143000"/>
          </a:xfrm>
        </p:spPr>
        <p:txBody>
          <a:bodyPr>
            <a:normAutofit/>
          </a:bodyPr>
          <a:lstStyle/>
          <a:p>
            <a:r>
              <a:rPr lang="en-US" sz="3200" dirty="0" smtClean="0"/>
              <a:t>What is Substation Automation?</a:t>
            </a:r>
            <a:endParaRPr lang="en-US" sz="3200" dirty="0"/>
          </a:p>
        </p:txBody>
      </p:sp>
      <p:sp>
        <p:nvSpPr>
          <p:cNvPr id="3" name="Content Placeholder 2"/>
          <p:cNvSpPr>
            <a:spLocks noGrp="1"/>
          </p:cNvSpPr>
          <p:nvPr>
            <p:ph idx="1"/>
          </p:nvPr>
        </p:nvSpPr>
        <p:spPr>
          <a:xfrm>
            <a:off x="0" y="1143000"/>
            <a:ext cx="9144000" cy="5715000"/>
          </a:xfrm>
        </p:spPr>
        <p:txBody>
          <a:bodyPr>
            <a:noAutofit/>
          </a:bodyPr>
          <a:lstStyle/>
          <a:p>
            <a:r>
              <a:rPr lang="en-US" sz="2400" dirty="0" smtClean="0"/>
              <a:t>Substation automation is the use of state-of-the-art computers, communications, and networking equipment to optimize substation operations and to facilitate remote monitoring and control of substations cost-effectively.</a:t>
            </a:r>
          </a:p>
          <a:p>
            <a:endParaRPr lang="en-US" sz="2400" dirty="0" smtClean="0"/>
          </a:p>
          <a:p>
            <a:r>
              <a:rPr lang="en-US" sz="2400" dirty="0" smtClean="0"/>
              <a:t>Substation automation uses intelligent electronic devices (IEDs) in the substation to provide enhanced integrated and coordinated monitoring and control capabilities. </a:t>
            </a:r>
          </a:p>
          <a:p>
            <a:endParaRPr lang="en-US" sz="2400" dirty="0"/>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Automation and Substation</a:t>
            </a:r>
            <a:endParaRPr lang="en-US" sz="3200" dirty="0"/>
          </a:p>
        </p:txBody>
      </p:sp>
      <p:sp>
        <p:nvSpPr>
          <p:cNvPr id="3" name="Content Placeholder 2"/>
          <p:cNvSpPr>
            <a:spLocks noGrp="1"/>
          </p:cNvSpPr>
          <p:nvPr>
            <p:ph idx="1"/>
          </p:nvPr>
        </p:nvSpPr>
        <p:spPr>
          <a:xfrm>
            <a:off x="0" y="990600"/>
            <a:ext cx="9144000" cy="5867400"/>
          </a:xfrm>
        </p:spPr>
        <p:txBody>
          <a:bodyPr>
            <a:normAutofit/>
          </a:bodyPr>
          <a:lstStyle/>
          <a:p>
            <a:r>
              <a:rPr lang="en-US" sz="2400" dirty="0" smtClean="0"/>
              <a:t>Substation Automation is really dependent on the interface between the substation and its associated equipment.</a:t>
            </a:r>
          </a:p>
          <a:p>
            <a:r>
              <a:rPr lang="en-US" sz="2400" dirty="0" smtClean="0"/>
              <a:t>Necessary to have standard interface to all IED’s in a substation such that the communication capabilities of each may be merged</a:t>
            </a:r>
          </a:p>
          <a:p>
            <a:r>
              <a:rPr lang="en-US" sz="2400" dirty="0" smtClean="0"/>
              <a:t>Interface should also serve the needs of corporate users to a level to justify its existence.</a:t>
            </a:r>
          </a:p>
          <a:p>
            <a:r>
              <a:rPr lang="en-US" sz="2400" dirty="0" smtClean="0"/>
              <a:t>Five Levels of Substation Integration and Automation:</a:t>
            </a:r>
            <a:endParaRPr lang="en-US" sz="2400" dirty="0"/>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32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783798628"/>
              </p:ext>
            </p:extLst>
          </p:nvPr>
        </p:nvGraphicFramePr>
        <p:xfrm>
          <a:off x="1371600" y="4038600"/>
          <a:ext cx="6705600" cy="2651760"/>
        </p:xfrm>
        <a:graphic>
          <a:graphicData uri="http://schemas.openxmlformats.org/drawingml/2006/table">
            <a:tbl>
              <a:tblPr firstRow="1" bandRow="1">
                <a:tableStyleId>{0505E3EF-67EA-436B-97B2-0124C06EBD24}</a:tableStyleId>
              </a:tblPr>
              <a:tblGrid>
                <a:gridCol w="6705600"/>
              </a:tblGrid>
              <a:tr h="370840">
                <a:tc>
                  <a:txBody>
                    <a:bodyPr/>
                    <a:lstStyle/>
                    <a:p>
                      <a:pPr algn="ctr"/>
                      <a:r>
                        <a:rPr lang="en-US" sz="2400" b="0" dirty="0" smtClean="0">
                          <a:latin typeface="Times New Roman" pitchFamily="18" charset="0"/>
                          <a:cs typeface="Times New Roman" pitchFamily="18" charset="0"/>
                        </a:rPr>
                        <a:t>Utility Enterprise</a:t>
                      </a:r>
                      <a:endParaRPr lang="en-US" sz="2400" b="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Substation Automation Applications</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a:t>
                      </a:r>
                      <a:r>
                        <a:rPr lang="en-US" sz="2400" baseline="0" dirty="0" smtClean="0">
                          <a:latin typeface="Times New Roman" pitchFamily="18" charset="0"/>
                          <a:cs typeface="Times New Roman" pitchFamily="18" charset="0"/>
                        </a:rPr>
                        <a:t> Integration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 implementation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Power System</a:t>
                      </a:r>
                      <a:r>
                        <a:rPr lang="en-US" sz="2400" baseline="0" dirty="0" smtClean="0">
                          <a:latin typeface="Times New Roman" pitchFamily="18" charset="0"/>
                          <a:cs typeface="Times New Roman" pitchFamily="18" charset="0"/>
                        </a:rPr>
                        <a:t> Equipment (transformers, breakers, …etc.)</a:t>
                      </a:r>
                      <a:endParaRPr lang="en-US" sz="2400" dirty="0">
                        <a:latin typeface="Times New Roman" pitchFamily="18" charset="0"/>
                        <a:cs typeface="Times New Roman" pitchFamily="18" charset="0"/>
                      </a:endParaRPr>
                    </a:p>
                  </a:txBody>
                  <a:tcPr/>
                </a:tc>
              </a:tr>
            </a:tbl>
          </a:graphicData>
        </a:graphic>
      </p:graphicFrame>
      <p:sp>
        <p:nvSpPr>
          <p:cNvPr id="6" name="Footer Placeholder 5"/>
          <p:cNvSpPr>
            <a:spLocks noGrp="1"/>
          </p:cNvSpPr>
          <p:nvPr>
            <p:ph type="ftr" sz="quarter" idx="11"/>
          </p:nvPr>
        </p:nvSpPr>
        <p:spPr>
          <a:xfrm>
            <a:off x="0" y="6492875"/>
            <a:ext cx="2895600" cy="365125"/>
          </a:xfrm>
        </p:spPr>
        <p:txBody>
          <a:bodyPr/>
          <a:lstStyle/>
          <a:p>
            <a:pPr algn="l"/>
            <a:r>
              <a:rPr lang="en-US" dirty="0" smtClean="0"/>
              <a:t>ref[8]</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Vs Existing Substations</a:t>
            </a:r>
            <a:endParaRPr lang="en-US" dirty="0"/>
          </a:p>
        </p:txBody>
      </p:sp>
      <p:sp>
        <p:nvSpPr>
          <p:cNvPr id="3" name="Content Placeholder 2"/>
          <p:cNvSpPr>
            <a:spLocks noGrp="1"/>
          </p:cNvSpPr>
          <p:nvPr>
            <p:ph idx="1"/>
          </p:nvPr>
        </p:nvSpPr>
        <p:spPr>
          <a:xfrm>
            <a:off x="457200" y="1371600"/>
            <a:ext cx="8229600" cy="4754563"/>
          </a:xfrm>
        </p:spPr>
        <p:txBody>
          <a:bodyPr>
            <a:normAutofit fontScale="92500" lnSpcReduction="20000"/>
          </a:bodyPr>
          <a:lstStyle/>
          <a:p>
            <a:pPr>
              <a:buNone/>
            </a:pPr>
            <a:r>
              <a:rPr lang="en-US" b="1" u="sng" dirty="0" smtClean="0"/>
              <a:t>New Substations</a:t>
            </a:r>
          </a:p>
          <a:p>
            <a:r>
              <a:rPr lang="en-US" dirty="0" smtClean="0"/>
              <a:t>IEDs With Digital Communications</a:t>
            </a:r>
          </a:p>
          <a:p>
            <a:r>
              <a:rPr lang="en-US" dirty="0" smtClean="0"/>
              <a:t>PLCs for Direct I/O</a:t>
            </a:r>
          </a:p>
          <a:p>
            <a:r>
              <a:rPr lang="en-US" dirty="0" smtClean="0"/>
              <a:t>No Conventional RTUs</a:t>
            </a:r>
          </a:p>
          <a:p>
            <a:pPr>
              <a:buNone/>
            </a:pPr>
            <a:r>
              <a:rPr lang="en-US" b="1" u="sng" dirty="0" smtClean="0"/>
              <a:t>Existing Substations</a:t>
            </a:r>
          </a:p>
          <a:p>
            <a:r>
              <a:rPr lang="en-US" dirty="0" smtClean="0"/>
              <a:t>May Integrate IEDs With Existing RTUs (Not Support Non-Operational and Remote Access Data Paths)</a:t>
            </a:r>
          </a:p>
          <a:p>
            <a:r>
              <a:rPr lang="en-US" dirty="0" smtClean="0"/>
              <a:t>Integrate Existing RTU as IED or Eliminate Existing RTU and Use IEDs and PLCs for RTU I/O</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a:xfrm>
            <a:off x="0" y="1143000"/>
            <a:ext cx="9144000" cy="5410200"/>
          </a:xfrm>
        </p:spPr>
        <p:txBody>
          <a:bodyPr>
            <a:normAutofit/>
          </a:bodyPr>
          <a:lstStyle/>
          <a:p>
            <a:r>
              <a:rPr lang="en-US" sz="2400" dirty="0" smtClean="0"/>
              <a:t>The interface between the physical substation components and the virtual “automation” relies upon the communication infrastructure. </a:t>
            </a:r>
          </a:p>
          <a:p>
            <a:endParaRPr lang="en-US" sz="2400" dirty="0" smtClean="0"/>
          </a:p>
          <a:p>
            <a:pPr marL="0" indent="0">
              <a:buNone/>
            </a:pPr>
            <a:r>
              <a:rPr lang="en-US" sz="2800" u="sng" dirty="0" smtClean="0"/>
              <a:t>Types of Networks:</a:t>
            </a:r>
          </a:p>
          <a:p>
            <a:r>
              <a:rPr lang="en-US" sz="2400" u="sng" dirty="0" smtClean="0"/>
              <a:t>Wire Line Networks</a:t>
            </a:r>
            <a:r>
              <a:rPr lang="en-US" sz="2400" dirty="0" smtClean="0"/>
              <a:t>: Networks in which the medium of data transmission is physical ‘wire’. </a:t>
            </a:r>
          </a:p>
          <a:p>
            <a:pPr lvl="3"/>
            <a:r>
              <a:rPr lang="en-US" sz="2400" u="sng" dirty="0" smtClean="0"/>
              <a:t>Point to point networks:</a:t>
            </a:r>
            <a:r>
              <a:rPr lang="en-US" sz="2400" dirty="0" smtClean="0"/>
              <a:t> dedicated link between two endpoints</a:t>
            </a:r>
          </a:p>
          <a:p>
            <a:pPr lvl="3"/>
            <a:r>
              <a:rPr lang="en-US" sz="2400" u="sng" dirty="0" smtClean="0"/>
              <a:t>Point to multipoint networks:</a:t>
            </a:r>
            <a:r>
              <a:rPr lang="en-US" sz="2400" dirty="0" smtClean="0"/>
              <a:t> link between one and many</a:t>
            </a:r>
          </a:p>
          <a:p>
            <a:pPr lvl="3"/>
            <a:r>
              <a:rPr lang="en-US" sz="2400" u="sng" dirty="0" smtClean="0"/>
              <a:t>Peer to peer networks:</a:t>
            </a:r>
            <a:r>
              <a:rPr lang="en-US" sz="2400" dirty="0" smtClean="0"/>
              <a:t> Any network node may share with any other node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0"/>
            <a:ext cx="6172200" cy="5135563"/>
          </a:xfrm>
        </p:spPr>
        <p:txBody>
          <a:bodyPr>
            <a:normAutofit fontScale="92500" lnSpcReduction="20000"/>
          </a:bodyPr>
          <a:lstStyle/>
          <a:p>
            <a:pPr marL="0" indent="0">
              <a:buNone/>
            </a:pPr>
            <a:r>
              <a:rPr lang="en-US" sz="2800" dirty="0" smtClean="0"/>
              <a:t>Types of Networks (Continued)</a:t>
            </a:r>
            <a:endParaRPr lang="en-US" sz="2800" dirty="0"/>
          </a:p>
          <a:p>
            <a:endParaRPr lang="en-US" sz="2400" dirty="0" smtClean="0"/>
          </a:p>
          <a:p>
            <a:r>
              <a:rPr lang="en-US" sz="2400" u="sng" dirty="0" smtClean="0"/>
              <a:t>Optical </a:t>
            </a:r>
            <a:r>
              <a:rPr lang="en-US" sz="2400" u="sng" dirty="0"/>
              <a:t>Fiber Systems</a:t>
            </a:r>
            <a:r>
              <a:rPr lang="en-US" sz="2400" dirty="0"/>
              <a:t>: Information is transmitted via optical </a:t>
            </a:r>
            <a:r>
              <a:rPr lang="en-US" sz="2400" dirty="0" smtClean="0"/>
              <a:t>fibers.</a:t>
            </a:r>
          </a:p>
          <a:p>
            <a:pPr lvl="2"/>
            <a:r>
              <a:rPr lang="en-US" u="sng" dirty="0" smtClean="0"/>
              <a:t>Fiber </a:t>
            </a:r>
            <a:r>
              <a:rPr lang="en-US" u="sng" dirty="0"/>
              <a:t>Loops</a:t>
            </a:r>
            <a:r>
              <a:rPr lang="en-US" dirty="0"/>
              <a:t>: </a:t>
            </a:r>
            <a:r>
              <a:rPr lang="en-US" dirty="0" smtClean="0"/>
              <a:t> A setup </a:t>
            </a:r>
            <a:r>
              <a:rPr lang="en-US" dirty="0"/>
              <a:t>where light can do many round trips in a fiber </a:t>
            </a:r>
            <a:r>
              <a:rPr lang="en-US" dirty="0" smtClean="0"/>
              <a:t>(Used to study long-length signals with </a:t>
            </a:r>
            <a:r>
              <a:rPr lang="en-US" dirty="0"/>
              <a:t>limited fiber length)</a:t>
            </a:r>
          </a:p>
          <a:p>
            <a:pPr lvl="2"/>
            <a:r>
              <a:rPr lang="en-US" u="sng" dirty="0"/>
              <a:t>Fiber </a:t>
            </a:r>
            <a:r>
              <a:rPr lang="en-US" u="sng" dirty="0" smtClean="0"/>
              <a:t>Stars:</a:t>
            </a:r>
            <a:r>
              <a:rPr lang="en-US" dirty="0" smtClean="0"/>
              <a:t> A setup where all end-points are </a:t>
            </a:r>
            <a:r>
              <a:rPr lang="en-US" dirty="0"/>
              <a:t>connected through a single point. </a:t>
            </a:r>
          </a:p>
          <a:p>
            <a:pPr lvl="2"/>
            <a:r>
              <a:rPr lang="en-US" u="sng" dirty="0" smtClean="0"/>
              <a:t>Ethernet </a:t>
            </a:r>
            <a:r>
              <a:rPr lang="en-US" u="sng" dirty="0"/>
              <a:t>over </a:t>
            </a:r>
            <a:r>
              <a:rPr lang="en-US" u="sng" dirty="0" smtClean="0"/>
              <a:t>Fiber: </a:t>
            </a:r>
            <a:r>
              <a:rPr lang="en-US" dirty="0" smtClean="0"/>
              <a:t>The use of ethernet will increase in substations. Great for isolating devices and regions in the substations. There are media converters and fiber-ready routers, hubs, and switches readily available for these applications.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dirty="0"/>
          </a:p>
        </p:txBody>
      </p:sp>
      <p:sp>
        <p:nvSpPr>
          <p:cNvPr id="5" name="Title 1"/>
          <p:cNvSpPr>
            <a:spLocks noGrp="1"/>
          </p:cNvSpPr>
          <p:nvPr>
            <p:ph type="title"/>
          </p:nvPr>
        </p:nvSpPr>
        <p:spPr>
          <a:xfrm>
            <a:off x="457200" y="0"/>
            <a:ext cx="8229600" cy="685800"/>
          </a:xfrm>
        </p:spPr>
        <p:txBody>
          <a:bodyPr>
            <a:normAutofit/>
          </a:bodyPr>
          <a:lstStyle/>
          <a:p>
            <a:r>
              <a:rPr lang="en-US" sz="3200" dirty="0" smtClean="0"/>
              <a:t>Communication Networks</a:t>
            </a:r>
            <a:endParaRPr lang="en-US" sz="3200" dirty="0"/>
          </a:p>
        </p:txBody>
      </p:sp>
      <p:grpSp>
        <p:nvGrpSpPr>
          <p:cNvPr id="9" name="Group 8"/>
          <p:cNvGrpSpPr/>
          <p:nvPr/>
        </p:nvGrpSpPr>
        <p:grpSpPr>
          <a:xfrm>
            <a:off x="6248400" y="-685800"/>
            <a:ext cx="2819399" cy="4038600"/>
            <a:chOff x="3886200" y="152400"/>
            <a:chExt cx="2819399" cy="403860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1576137"/>
              <a:ext cx="2606438" cy="2590800"/>
            </a:xfrm>
            <a:prstGeom prst="rect">
              <a:avLst/>
            </a:prstGeom>
          </p:spPr>
        </p:pic>
        <p:sp>
          <p:nvSpPr>
            <p:cNvPr id="8" name="Rectangle 7"/>
            <p:cNvSpPr/>
            <p:nvPr/>
          </p:nvSpPr>
          <p:spPr>
            <a:xfrm rot="16200000">
              <a:off x="4570883" y="2056284"/>
              <a:ext cx="4038600" cy="230832"/>
            </a:xfrm>
            <a:prstGeom prst="rect">
              <a:avLst/>
            </a:prstGeom>
          </p:spPr>
          <p:txBody>
            <a:bodyPr wrap="square">
              <a:spAutoFit/>
            </a:bodyPr>
            <a:lstStyle/>
            <a:p>
              <a:r>
                <a:rPr lang="en-US" sz="900" dirty="0">
                  <a:latin typeface="Times New Roman" pitchFamily="18" charset="0"/>
                  <a:cs typeface="Times New Roman" pitchFamily="18" charset="0"/>
                </a:rPr>
                <a:t>http://</a:t>
              </a:r>
              <a:r>
                <a:rPr lang="en-US" sz="800" dirty="0">
                  <a:latin typeface="Times New Roman" pitchFamily="18" charset="0"/>
                  <a:cs typeface="Times New Roman" pitchFamily="18" charset="0"/>
                </a:rPr>
                <a:t>www.projectsmonitor.com/TELECOM/sterlite-targets-20-million-km-ofc</a:t>
              </a:r>
            </a:p>
          </p:txBody>
        </p:sp>
      </p:grpSp>
    </p:spTree>
    <p:extLst>
      <p:ext uri="{BB962C8B-B14F-4D97-AF65-F5344CB8AC3E}">
        <p14:creationId xmlns:p14="http://schemas.microsoft.com/office/powerpoint/2010/main" val="2313237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a:xfrm>
            <a:off x="0" y="762000"/>
            <a:ext cx="9144000" cy="5791200"/>
          </a:xfrm>
        </p:spPr>
        <p:txBody>
          <a:bodyPr>
            <a:normAutofit/>
          </a:bodyPr>
          <a:lstStyle/>
          <a:p>
            <a:r>
              <a:rPr lang="en-US" sz="2400" dirty="0" smtClean="0"/>
              <a:t>Communication network needs to be:</a:t>
            </a:r>
          </a:p>
          <a:p>
            <a:pPr lvl="1"/>
            <a:r>
              <a:rPr lang="en-US" sz="2400" dirty="0" smtClean="0"/>
              <a:t>High bandwidth (lots of data–&amp; increasing in future), real-time monitoring</a:t>
            </a:r>
          </a:p>
          <a:p>
            <a:pPr lvl="1"/>
            <a:r>
              <a:rPr lang="en-US" sz="2400" dirty="0" smtClean="0"/>
              <a:t>Reliable (objective of no losses, deal with failure well)</a:t>
            </a:r>
          </a:p>
          <a:p>
            <a:pPr lvl="1"/>
            <a:r>
              <a:rPr lang="en-US" sz="2400" dirty="0" smtClean="0"/>
              <a:t>Scalable (allow for additional substations)</a:t>
            </a:r>
          </a:p>
          <a:p>
            <a:pPr lvl="1"/>
            <a:r>
              <a:rPr lang="en-US" sz="2400" dirty="0" smtClean="0"/>
              <a:t>Robust (performance doesn’t deteriorate under changing network traffic)</a:t>
            </a:r>
          </a:p>
          <a:p>
            <a:pPr lvl="1"/>
            <a:r>
              <a:rPr lang="en-US" sz="2400" dirty="0" smtClean="0"/>
              <a:t>Secure (safe from external attacks, transmitting sensitive information)</a:t>
            </a:r>
          </a:p>
          <a:p>
            <a:r>
              <a:rPr lang="en-US" sz="2400" dirty="0" smtClean="0"/>
              <a:t>Internet Virtual Private Network (VPN) technologies allows minimum cost, highly reliable information sharing</a:t>
            </a:r>
          </a:p>
          <a:p>
            <a:pPr lvl="1"/>
            <a:r>
              <a:rPr lang="en-US" sz="2400" dirty="0" smtClean="0"/>
              <a:t>Good for substations in urban areas, but more difficult for rural substations where internet may not exist</a:t>
            </a:r>
          </a:p>
          <a:p>
            <a:pPr marL="0" indent="0">
              <a:buNone/>
            </a:pPr>
            <a:endParaRPr lang="en-US" sz="2400" dirty="0"/>
          </a:p>
        </p:txBody>
      </p:sp>
      <p:sp>
        <p:nvSpPr>
          <p:cNvPr id="4" name="Slide Number Placeholder 3"/>
          <p:cNvSpPr>
            <a:spLocks noGrp="1"/>
          </p:cNvSpPr>
          <p:nvPr>
            <p:ph type="sldNum" sz="quarter" idx="12"/>
          </p:nvPr>
        </p:nvSpPr>
        <p:spPr>
          <a:xfrm>
            <a:off x="7000875" y="6492875"/>
            <a:ext cx="2133600" cy="365125"/>
          </a:xfrm>
        </p:spPr>
        <p:txBody>
          <a:bodyPr/>
          <a:lstStyle/>
          <a:p>
            <a:fld id="{B6F15528-21DE-4FAA-801E-634DDDAF4B2B}" type="slidenum">
              <a:rPr lang="en-US" smtClean="0"/>
              <a:pPr/>
              <a:t>36</a:t>
            </a:fld>
            <a:endParaRPr lang="en-US" dirty="0"/>
          </a:p>
        </p:txBody>
      </p:sp>
      <p:sp>
        <p:nvSpPr>
          <p:cNvPr id="5" name="Footer Placeholder 4"/>
          <p:cNvSpPr>
            <a:spLocks noGrp="1"/>
          </p:cNvSpPr>
          <p:nvPr>
            <p:ph type="ftr" sz="quarter" idx="11"/>
          </p:nvPr>
        </p:nvSpPr>
        <p:spPr>
          <a:xfrm>
            <a:off x="0" y="6492875"/>
            <a:ext cx="2895600" cy="365125"/>
          </a:xfrm>
        </p:spPr>
        <p:txBody>
          <a:bodyPr/>
          <a:lstStyle/>
          <a:p>
            <a:pPr algn="l"/>
            <a:r>
              <a:rPr lang="en-US" dirty="0" smtClean="0"/>
              <a:t>ref[11]</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14400"/>
            <a:ext cx="9144000" cy="5943600"/>
          </a:xfrm>
        </p:spPr>
        <p:txBody>
          <a:bodyPr>
            <a:normAutofit/>
          </a:bodyPr>
          <a:lstStyle/>
          <a:p>
            <a:r>
              <a:rPr lang="en-US" sz="2400" dirty="0" smtClean="0"/>
              <a:t>Classes of communication technologies:</a:t>
            </a:r>
          </a:p>
          <a:p>
            <a:pPr lvl="1"/>
            <a:r>
              <a:rPr lang="en-US" sz="2400" u="sng" dirty="0" smtClean="0"/>
              <a:t>Power Line:</a:t>
            </a:r>
            <a:r>
              <a:rPr lang="en-US" sz="2400" dirty="0" smtClean="0"/>
              <a:t> Uses existing electricity infrastructure to transmit data</a:t>
            </a:r>
          </a:p>
          <a:p>
            <a:pPr lvl="2"/>
            <a:r>
              <a:rPr lang="en-US" dirty="0" smtClean="0"/>
              <a:t>Advantages: Broad Coverage, High Bandwidth, Cost-Effective, Easy Installation</a:t>
            </a:r>
          </a:p>
          <a:p>
            <a:pPr lvl="2"/>
            <a:r>
              <a:rPr lang="en-US" dirty="0" smtClean="0"/>
              <a:t>Drawbacks: Lack of availability, Noise, High attenuation</a:t>
            </a:r>
          </a:p>
          <a:p>
            <a:pPr lvl="2"/>
            <a:endParaRPr lang="en-US" dirty="0" smtClean="0"/>
          </a:p>
          <a:p>
            <a:pPr lvl="1"/>
            <a:r>
              <a:rPr lang="en-US" sz="2400" u="sng" dirty="0" smtClean="0"/>
              <a:t>Satellite:</a:t>
            </a:r>
            <a:r>
              <a:rPr lang="en-US" sz="2400" dirty="0" smtClean="0"/>
              <a:t> Wide geographical coverage</a:t>
            </a:r>
          </a:p>
          <a:p>
            <a:pPr lvl="2"/>
            <a:r>
              <a:rPr lang="en-US" dirty="0" smtClean="0"/>
              <a:t>Advantages: Good for areas where other communication infrastructure may not exist, High Bandwidth</a:t>
            </a:r>
          </a:p>
          <a:p>
            <a:pPr lvl="2"/>
            <a:r>
              <a:rPr lang="en-US" dirty="0" smtClean="0"/>
              <a:t>Drawbacks: Long Delay (Comparatively higher than wired networks), Channel characteristics (Performance affected by weather or effect of fading)</a:t>
            </a:r>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37</a:t>
            </a:fld>
            <a:endParaRPr lang="en-US"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Communication Networks</a:t>
            </a:r>
            <a:endParaRPr lang="en-US" sz="3200" dirty="0"/>
          </a:p>
        </p:txBody>
      </p:sp>
      <p:sp>
        <p:nvSpPr>
          <p:cNvPr id="2" name="Footer Placeholder 1"/>
          <p:cNvSpPr>
            <a:spLocks noGrp="1"/>
          </p:cNvSpPr>
          <p:nvPr>
            <p:ph type="ftr" sz="quarter" idx="11"/>
          </p:nvPr>
        </p:nvSpPr>
        <p:spPr>
          <a:xfrm>
            <a:off x="0" y="6492875"/>
            <a:ext cx="2895600" cy="365125"/>
          </a:xfrm>
        </p:spPr>
        <p:txBody>
          <a:bodyPr/>
          <a:lstStyle/>
          <a:p>
            <a:pPr algn="l"/>
            <a:r>
              <a:rPr lang="en-US" dirty="0" smtClean="0"/>
              <a:t>ref[12]</a:t>
            </a:r>
            <a:endParaRPr lang="en-US" dirty="0"/>
          </a:p>
        </p:txBody>
      </p:sp>
    </p:spTree>
    <p:extLst>
      <p:ext uri="{BB962C8B-B14F-4D97-AF65-F5344CB8AC3E}">
        <p14:creationId xmlns:p14="http://schemas.microsoft.com/office/powerpoint/2010/main" val="1824327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5257800"/>
          </a:xfrm>
        </p:spPr>
        <p:txBody>
          <a:bodyPr>
            <a:noAutofit/>
          </a:bodyPr>
          <a:lstStyle/>
          <a:p>
            <a:r>
              <a:rPr lang="en-US" sz="2400" dirty="0"/>
              <a:t>Classes of communication </a:t>
            </a:r>
            <a:r>
              <a:rPr lang="en-US" sz="2400" dirty="0" smtClean="0"/>
              <a:t>technologies (Continued):</a:t>
            </a:r>
            <a:endParaRPr lang="en-US" sz="2400" u="sng" dirty="0" smtClean="0"/>
          </a:p>
          <a:p>
            <a:pPr lvl="1"/>
            <a:r>
              <a:rPr lang="en-US" sz="2400" u="sng" dirty="0" smtClean="0"/>
              <a:t>Wireless:</a:t>
            </a:r>
            <a:r>
              <a:rPr lang="en-US" sz="2400" dirty="0" smtClean="0"/>
              <a:t> Transfer info without electrical conductors or wires</a:t>
            </a:r>
          </a:p>
          <a:p>
            <a:pPr lvl="2"/>
            <a:r>
              <a:rPr lang="en-US" dirty="0" smtClean="0"/>
              <a:t>Advantages: Relatively fast installation, lower cost (savings in cable costs)</a:t>
            </a:r>
          </a:p>
          <a:p>
            <a:pPr lvl="2"/>
            <a:r>
              <a:rPr lang="en-US" dirty="0" smtClean="0"/>
              <a:t>Disadvantages: Security concerns, bandwidth capacity limitations </a:t>
            </a:r>
          </a:p>
          <a:p>
            <a:pPr lvl="2"/>
            <a:endParaRPr lang="en-US" u="sng" dirty="0"/>
          </a:p>
          <a:p>
            <a:pPr lvl="1"/>
            <a:r>
              <a:rPr lang="en-US" sz="2400" u="sng" dirty="0"/>
              <a:t>Optical Fiber:</a:t>
            </a:r>
            <a:r>
              <a:rPr lang="en-US" sz="2400" dirty="0"/>
              <a:t> </a:t>
            </a:r>
            <a:r>
              <a:rPr lang="en-US" sz="2400" dirty="0" smtClean="0"/>
              <a:t> Information transferred via optical fibers</a:t>
            </a:r>
          </a:p>
          <a:p>
            <a:pPr lvl="2"/>
            <a:r>
              <a:rPr lang="en-US" dirty="0" smtClean="0"/>
              <a:t>Advantages: High capacity, immunity to Electro Magnetic Interference/ Radio Frequency Interference</a:t>
            </a:r>
          </a:p>
          <a:p>
            <a:pPr lvl="2"/>
            <a:r>
              <a:rPr lang="en-US" dirty="0" smtClean="0"/>
              <a:t>Disadvantages: Higher cost</a:t>
            </a:r>
            <a:endParaRPr lang="en-US" dirty="0"/>
          </a:p>
          <a:p>
            <a:endParaRPr lang="en-US" sz="2400" dirty="0"/>
          </a:p>
          <a:p>
            <a:endParaRPr lang="en-US" sz="2400" dirty="0"/>
          </a:p>
        </p:txBody>
      </p:sp>
      <p:sp>
        <p:nvSpPr>
          <p:cNvPr id="4" name="Slide Number Placeholder 3"/>
          <p:cNvSpPr>
            <a:spLocks noGrp="1"/>
          </p:cNvSpPr>
          <p:nvPr>
            <p:ph type="sldNum" sz="quarter" idx="12"/>
          </p:nvPr>
        </p:nvSpPr>
        <p:spPr>
          <a:xfrm>
            <a:off x="7010400" y="6483350"/>
            <a:ext cx="2133600" cy="365125"/>
          </a:xfrm>
        </p:spPr>
        <p:txBody>
          <a:bodyPr/>
          <a:lstStyle/>
          <a:p>
            <a:fld id="{B6F15528-21DE-4FAA-801E-634DDDAF4B2B}" type="slidenum">
              <a:rPr lang="en-US" smtClean="0"/>
              <a:pPr/>
              <a:t>38</a:t>
            </a:fld>
            <a:endParaRPr lang="en-US"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Communication Networks</a:t>
            </a:r>
            <a:endParaRPr lang="en-US" sz="3200" dirty="0"/>
          </a:p>
        </p:txBody>
      </p:sp>
      <p:sp>
        <p:nvSpPr>
          <p:cNvPr id="6" name="Footer Placeholder 5"/>
          <p:cNvSpPr>
            <a:spLocks noGrp="1"/>
          </p:cNvSpPr>
          <p:nvPr>
            <p:ph type="ftr" sz="quarter" idx="11"/>
          </p:nvPr>
        </p:nvSpPr>
        <p:spPr>
          <a:xfrm>
            <a:off x="0" y="6492875"/>
            <a:ext cx="2895600" cy="365125"/>
          </a:xfrm>
        </p:spPr>
        <p:txBody>
          <a:bodyPr/>
          <a:lstStyle/>
          <a:p>
            <a:pPr algn="l"/>
            <a:r>
              <a:rPr lang="en-US" dirty="0" smtClean="0"/>
              <a:t>ref[12]</a:t>
            </a:r>
            <a:endParaRPr lang="en-US" dirty="0"/>
          </a:p>
        </p:txBody>
      </p:sp>
    </p:spTree>
    <p:extLst>
      <p:ext uri="{BB962C8B-B14F-4D97-AF65-F5344CB8AC3E}">
        <p14:creationId xmlns:p14="http://schemas.microsoft.com/office/powerpoint/2010/main" val="2191846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4525963"/>
          </a:xfrm>
        </p:spPr>
        <p:txBody>
          <a:bodyPr>
            <a:normAutofit/>
          </a:bodyPr>
          <a:lstStyle/>
          <a:p>
            <a:r>
              <a:rPr lang="en-US" sz="2400" dirty="0"/>
              <a:t>Hybrid Network:</a:t>
            </a:r>
          </a:p>
          <a:p>
            <a:pPr lvl="1"/>
            <a:r>
              <a:rPr lang="en-US" sz="2400" dirty="0"/>
              <a:t>High speed communication core network (internet based VPN)</a:t>
            </a:r>
          </a:p>
          <a:p>
            <a:pPr lvl="1"/>
            <a:r>
              <a:rPr lang="en-US" sz="2400" dirty="0"/>
              <a:t>Connection of rural substations to the high speed communication network via other </a:t>
            </a:r>
            <a:r>
              <a:rPr lang="en-US" sz="2400" dirty="0" smtClean="0"/>
              <a:t>means</a:t>
            </a:r>
          </a:p>
          <a:p>
            <a:pPr lvl="2"/>
            <a:r>
              <a:rPr lang="en-US" dirty="0" smtClean="0"/>
              <a:t>Power Line </a:t>
            </a:r>
            <a:endParaRPr lang="en-US" dirty="0"/>
          </a:p>
          <a:p>
            <a:pPr lvl="2"/>
            <a:r>
              <a:rPr lang="en-US" dirty="0" smtClean="0"/>
              <a:t>Satellite </a:t>
            </a:r>
          </a:p>
          <a:p>
            <a:pPr lvl="2"/>
            <a:r>
              <a:rPr lang="en-US" dirty="0" smtClean="0"/>
              <a:t>Wireless </a:t>
            </a:r>
          </a:p>
          <a:p>
            <a:pPr lvl="2"/>
            <a:r>
              <a:rPr lang="en-US" dirty="0" smtClean="0"/>
              <a:t>Optical fiber</a:t>
            </a:r>
            <a:endParaRPr lang="en-US" dirty="0"/>
          </a:p>
          <a:p>
            <a:endParaRPr lang="en-US" sz="2400" dirty="0"/>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39</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2667000"/>
            <a:ext cx="4876800" cy="3657600"/>
          </a:xfrm>
          <a:prstGeom prst="rect">
            <a:avLst/>
          </a:prstGeom>
        </p:spPr>
      </p:pic>
      <p:sp>
        <p:nvSpPr>
          <p:cNvPr id="6" name="Title 1"/>
          <p:cNvSpPr>
            <a:spLocks noGrp="1"/>
          </p:cNvSpPr>
          <p:nvPr>
            <p:ph type="title"/>
          </p:nvPr>
        </p:nvSpPr>
        <p:spPr>
          <a:xfrm>
            <a:off x="457200" y="0"/>
            <a:ext cx="8229600" cy="1143000"/>
          </a:xfrm>
        </p:spPr>
        <p:txBody>
          <a:bodyPr/>
          <a:lstStyle/>
          <a:p>
            <a:r>
              <a:rPr lang="en-US" dirty="0" smtClean="0"/>
              <a:t>Communication Networks [11]</a:t>
            </a:r>
            <a:endParaRPr lang="en-US" dirty="0"/>
          </a:p>
        </p:txBody>
      </p:sp>
      <p:sp>
        <p:nvSpPr>
          <p:cNvPr id="2" name="Footer Placeholder 1"/>
          <p:cNvSpPr>
            <a:spLocks noGrp="1"/>
          </p:cNvSpPr>
          <p:nvPr>
            <p:ph type="ftr" sz="quarter" idx="11"/>
          </p:nvPr>
        </p:nvSpPr>
        <p:spPr>
          <a:xfrm>
            <a:off x="0" y="6473825"/>
            <a:ext cx="2895600" cy="365125"/>
          </a:xfrm>
        </p:spPr>
        <p:txBody>
          <a:bodyPr/>
          <a:lstStyle/>
          <a:p>
            <a:pPr algn="l"/>
            <a:r>
              <a:rPr lang="en-US" dirty="0" smtClean="0"/>
              <a:t>ref[11]</a:t>
            </a:r>
            <a:endParaRPr lang="en-US" dirty="0"/>
          </a:p>
        </p:txBody>
      </p:sp>
    </p:spTree>
    <p:extLst>
      <p:ext uri="{BB962C8B-B14F-4D97-AF65-F5344CB8AC3E}">
        <p14:creationId xmlns:p14="http://schemas.microsoft.com/office/powerpoint/2010/main" val="439147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What is a Substation?</a:t>
            </a:r>
            <a:endParaRPr lang="en-US" dirty="0"/>
          </a:p>
        </p:txBody>
      </p:sp>
      <p:sp>
        <p:nvSpPr>
          <p:cNvPr id="3" name="Content Placeholder 2"/>
          <p:cNvSpPr>
            <a:spLocks noGrp="1"/>
          </p:cNvSpPr>
          <p:nvPr>
            <p:ph idx="1"/>
          </p:nvPr>
        </p:nvSpPr>
        <p:spPr>
          <a:xfrm>
            <a:off x="152400" y="1143001"/>
            <a:ext cx="4495800" cy="4343399"/>
          </a:xfrm>
        </p:spPr>
        <p:txBody>
          <a:bodyPr>
            <a:normAutofit lnSpcReduction="10000"/>
          </a:bodyPr>
          <a:lstStyle/>
          <a:p>
            <a:r>
              <a:rPr lang="en-US" sz="2400" dirty="0" smtClean="0"/>
              <a:t>Substations are assemblages of electrical components that form important links within the power system.</a:t>
            </a:r>
          </a:p>
          <a:p>
            <a:endParaRPr lang="en-US" sz="1000" dirty="0" smtClean="0"/>
          </a:p>
          <a:p>
            <a:r>
              <a:rPr lang="en-US" sz="2400" dirty="0" smtClean="0"/>
              <a:t>Electrical power passes through substations for the purpose of switching (connecting and disconnecting components, such as transmission lines), and to transform voltage (from high to low, or the reverse).</a:t>
            </a:r>
          </a:p>
          <a:p>
            <a:endParaRPr lang="en-US" sz="2400" dirty="0" smtClean="0"/>
          </a:p>
          <a:p>
            <a:pPr marL="0" indent="0">
              <a:buNone/>
            </a:pP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dirty="0"/>
          </a:p>
        </p:txBody>
      </p:sp>
      <p:sp>
        <p:nvSpPr>
          <p:cNvPr id="6" name="TextBox 5"/>
          <p:cNvSpPr txBox="1"/>
          <p:nvPr/>
        </p:nvSpPr>
        <p:spPr>
          <a:xfrm>
            <a:off x="0" y="5810071"/>
            <a:ext cx="8915400" cy="1200329"/>
          </a:xfrm>
          <a:prstGeom prst="rect">
            <a:avLst/>
          </a:prstGeom>
          <a:noFill/>
        </p:spPr>
        <p:txBody>
          <a:bodyPr wrap="square" rtlCol="0">
            <a:spAutoFit/>
          </a:bodyPr>
          <a:lstStyle/>
          <a:p>
            <a:pPr marL="342900" indent="-342900">
              <a:buFont typeface="Wingdings" pitchFamily="2" charset="2"/>
              <a:buChar char="Ø"/>
            </a:pPr>
            <a:r>
              <a:rPr lang="en-US" sz="2400" dirty="0">
                <a:latin typeface="Times New Roman" pitchFamily="18" charset="0"/>
                <a:cs typeface="Times New Roman" pitchFamily="18" charset="0"/>
              </a:rPr>
              <a:t>Power may go through several substations between generation and consumption, and change voltage in several steps.</a:t>
            </a:r>
          </a:p>
          <a:p>
            <a:pPr marL="342900" indent="-342900">
              <a:buFont typeface="Wingdings" pitchFamily="2" charset="2"/>
              <a:buChar char="Ø"/>
            </a:pPr>
            <a:endParaRPr lang="en-US" sz="2400" dirty="0">
              <a:latin typeface="Times New Roman" pitchFamily="18" charset="0"/>
              <a:cs typeface="Times New Roman" pitchFamily="18" charset="0"/>
            </a:endParaRPr>
          </a:p>
        </p:txBody>
      </p:sp>
      <p:grpSp>
        <p:nvGrpSpPr>
          <p:cNvPr id="11" name="Group 10"/>
          <p:cNvGrpSpPr/>
          <p:nvPr/>
        </p:nvGrpSpPr>
        <p:grpSpPr>
          <a:xfrm>
            <a:off x="4876800" y="1295400"/>
            <a:ext cx="3943350" cy="4256426"/>
            <a:chOff x="4876800" y="1295400"/>
            <a:chExt cx="3943350" cy="4256426"/>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5375" y="1295400"/>
              <a:ext cx="3771900" cy="3980945"/>
            </a:xfrm>
            <a:prstGeom prst="rect">
              <a:avLst/>
            </a:prstGeom>
            <a:ln w="88900" cap="sq" cmpd="thickThin">
              <a:solidFill>
                <a:srgbClr val="000000"/>
              </a:solidFill>
              <a:prstDash val="solid"/>
              <a:miter lim="800000"/>
            </a:ln>
            <a:effectLst>
              <a:innerShdw blurRad="76200">
                <a:srgbClr val="000000"/>
              </a:innerShdw>
            </a:effectLst>
          </p:spPr>
        </p:pic>
        <p:sp>
          <p:nvSpPr>
            <p:cNvPr id="10" name="Rectangle 9"/>
            <p:cNvSpPr/>
            <p:nvPr/>
          </p:nvSpPr>
          <p:spPr>
            <a:xfrm>
              <a:off x="4876800" y="5305605"/>
              <a:ext cx="3943350" cy="246221"/>
            </a:xfrm>
            <a:prstGeom prst="rect">
              <a:avLst/>
            </a:prstGeom>
          </p:spPr>
          <p:txBody>
            <a:bodyPr wrap="square">
              <a:spAutoFit/>
            </a:bodyPr>
            <a:lstStyle/>
            <a:p>
              <a:r>
                <a:rPr lang="en-US" sz="1000" dirty="0">
                  <a:latin typeface="Times New Roman" pitchFamily="18" charset="0"/>
                  <a:cs typeface="Times New Roman" pitchFamily="18" charset="0"/>
                </a:rPr>
                <a:t>http://www.blackhillsenergy.com/services/programs/electric-system.php</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smtClean="0"/>
              <a:t>Functional diagram of SA system</a:t>
            </a:r>
            <a:endParaRPr lang="en-US" dirty="0"/>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40</a:t>
            </a:fld>
            <a:endParaRPr lang="en-US" dirty="0"/>
          </a:p>
        </p:txBody>
      </p:sp>
      <p:grpSp>
        <p:nvGrpSpPr>
          <p:cNvPr id="9" name="Group 8"/>
          <p:cNvGrpSpPr/>
          <p:nvPr/>
        </p:nvGrpSpPr>
        <p:grpSpPr>
          <a:xfrm>
            <a:off x="1828800" y="889978"/>
            <a:ext cx="4876800" cy="5739422"/>
            <a:chOff x="1996126" y="813778"/>
            <a:chExt cx="4876800" cy="573942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6126" y="813778"/>
              <a:ext cx="4876800" cy="5739422"/>
            </a:xfrm>
            <a:prstGeom prst="rect">
              <a:avLst/>
            </a:prstGeom>
          </p:spPr>
        </p:pic>
        <p:sp>
          <p:nvSpPr>
            <p:cNvPr id="3" name="Oval 2"/>
            <p:cNvSpPr/>
            <p:nvPr/>
          </p:nvSpPr>
          <p:spPr>
            <a:xfrm>
              <a:off x="4167826" y="2625758"/>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1</a:t>
              </a:r>
              <a:endParaRPr lang="en-US" sz="2400" dirty="0">
                <a:solidFill>
                  <a:schemeClr val="tx1"/>
                </a:solidFill>
                <a:latin typeface="Times New Roman" pitchFamily="18" charset="0"/>
                <a:cs typeface="Times New Roman" pitchFamily="18" charset="0"/>
              </a:endParaRPr>
            </a:p>
          </p:txBody>
        </p:sp>
        <p:sp>
          <p:nvSpPr>
            <p:cNvPr id="7" name="Oval 6"/>
            <p:cNvSpPr/>
            <p:nvPr/>
          </p:nvSpPr>
          <p:spPr>
            <a:xfrm>
              <a:off x="6019800" y="2895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2</a:t>
              </a:r>
            </a:p>
          </p:txBody>
        </p:sp>
        <p:sp>
          <p:nvSpPr>
            <p:cNvPr id="8" name="Oval 7"/>
            <p:cNvSpPr/>
            <p:nvPr/>
          </p:nvSpPr>
          <p:spPr>
            <a:xfrm>
              <a:off x="2514600" y="5562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3</a:t>
              </a:r>
            </a:p>
          </p:txBody>
        </p:sp>
      </p:grpSp>
      <p:sp>
        <p:nvSpPr>
          <p:cNvPr id="10" name="Footer Placeholder 9"/>
          <p:cNvSpPr>
            <a:spLocks noGrp="1"/>
          </p:cNvSpPr>
          <p:nvPr>
            <p:ph type="ftr" sz="quarter" idx="11"/>
          </p:nvPr>
        </p:nvSpPr>
        <p:spPr>
          <a:xfrm>
            <a:off x="-14926" y="6492875"/>
            <a:ext cx="2895600" cy="365125"/>
          </a:xfrm>
        </p:spPr>
        <p:txBody>
          <a:bodyPr/>
          <a:lstStyle/>
          <a:p>
            <a:pPr algn="l"/>
            <a:r>
              <a:rPr lang="en-US" dirty="0" smtClean="0"/>
              <a:t>ref[8]</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SA functional architecture</a:t>
            </a:r>
            <a:endParaRPr lang="en-US" dirty="0"/>
          </a:p>
        </p:txBody>
      </p:sp>
      <p:sp>
        <p:nvSpPr>
          <p:cNvPr id="3" name="Content Placeholder 2"/>
          <p:cNvSpPr>
            <a:spLocks noGrp="1"/>
          </p:cNvSpPr>
          <p:nvPr>
            <p:ph idx="1"/>
          </p:nvPr>
        </p:nvSpPr>
        <p:spPr>
          <a:xfrm>
            <a:off x="0" y="838200"/>
            <a:ext cx="9144000" cy="5715000"/>
          </a:xfrm>
        </p:spPr>
        <p:txBody>
          <a:bodyPr>
            <a:noAutofit/>
          </a:bodyPr>
          <a:lstStyle/>
          <a:p>
            <a:pPr marL="0" indent="0">
              <a:buNone/>
            </a:pPr>
            <a:r>
              <a:rPr lang="en-US" sz="2400" u="sng" dirty="0" smtClean="0"/>
              <a:t>Includes:</a:t>
            </a:r>
          </a:p>
          <a:p>
            <a:r>
              <a:rPr lang="en-US" sz="2400" dirty="0" smtClean="0"/>
              <a:t>SCADA system</a:t>
            </a:r>
          </a:p>
          <a:p>
            <a:r>
              <a:rPr lang="en-US" sz="2400" dirty="0" smtClean="0"/>
              <a:t>Data Warehouse (Data Concentrator, SCADA interface, Router)</a:t>
            </a:r>
          </a:p>
          <a:p>
            <a:r>
              <a:rPr lang="en-US" sz="2400" dirty="0" smtClean="0"/>
              <a:t>Three </a:t>
            </a:r>
            <a:r>
              <a:rPr lang="en-US" sz="2400" dirty="0"/>
              <a:t>primary functional data paths:</a:t>
            </a:r>
          </a:p>
          <a:p>
            <a:pPr marL="914400" lvl="1" indent="-457200">
              <a:buFont typeface="+mj-lt"/>
              <a:buAutoNum type="arabicPeriod"/>
            </a:pPr>
            <a:r>
              <a:rPr lang="en-US" sz="2400" dirty="0"/>
              <a:t>Operational data (instantaneous values of power system analog and status points– volts, circuit breaker status, </a:t>
            </a:r>
            <a:r>
              <a:rPr lang="en-US" sz="2400" dirty="0" smtClean="0"/>
              <a:t>…etc. </a:t>
            </a:r>
            <a:r>
              <a:rPr lang="en-US" sz="2400" dirty="0"/>
              <a:t>) to SCADA </a:t>
            </a:r>
            <a:r>
              <a:rPr lang="en-US" sz="2400" dirty="0" smtClean="0"/>
              <a:t>system </a:t>
            </a:r>
          </a:p>
          <a:p>
            <a:pPr lvl="2"/>
            <a:r>
              <a:rPr lang="en-US" dirty="0" smtClean="0"/>
              <a:t>Allows utility’s dispatchers to monitor and control power system</a:t>
            </a:r>
            <a:endParaRPr lang="en-US" dirty="0"/>
          </a:p>
          <a:p>
            <a:pPr marL="914400" lvl="1" indent="-457200">
              <a:buFont typeface="+mj-lt"/>
              <a:buAutoNum type="arabicPeriod"/>
            </a:pPr>
            <a:r>
              <a:rPr lang="en-US" sz="2400" dirty="0"/>
              <a:t>Non-operational data(event summaries, records, </a:t>
            </a:r>
            <a:r>
              <a:rPr lang="en-US" sz="2400" dirty="0" smtClean="0"/>
              <a:t>…etc. </a:t>
            </a:r>
            <a:r>
              <a:rPr lang="en-US" sz="2400" dirty="0"/>
              <a:t>) to data </a:t>
            </a:r>
            <a:r>
              <a:rPr lang="en-US" sz="2400" dirty="0" smtClean="0"/>
              <a:t>warehouse</a:t>
            </a:r>
          </a:p>
          <a:p>
            <a:pPr lvl="2"/>
            <a:r>
              <a:rPr lang="en-US" dirty="0" smtClean="0"/>
              <a:t>Most challenging path due to characteristics and on-demand nature of data</a:t>
            </a:r>
            <a:endParaRPr lang="en-US" dirty="0"/>
          </a:p>
          <a:p>
            <a:pPr marL="914400" lvl="1" indent="-457200">
              <a:buFont typeface="+mj-lt"/>
              <a:buAutoNum type="arabicPeriod"/>
            </a:pPr>
            <a:r>
              <a:rPr lang="en-US" sz="2400" dirty="0"/>
              <a:t>Remote access to IED. </a:t>
            </a:r>
          </a:p>
          <a:p>
            <a:endParaRPr lang="en-US" sz="2400" dirty="0" smtClean="0"/>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41</a:t>
            </a:fld>
            <a:endParaRPr lang="en-US" dirty="0"/>
          </a:p>
        </p:txBody>
      </p:sp>
      <p:sp>
        <p:nvSpPr>
          <p:cNvPr id="5" name="Footer Placeholder 4"/>
          <p:cNvSpPr>
            <a:spLocks noGrp="1"/>
          </p:cNvSpPr>
          <p:nvPr>
            <p:ph type="ftr" sz="quarter" idx="11"/>
          </p:nvPr>
        </p:nvSpPr>
        <p:spPr>
          <a:xfrm>
            <a:off x="0" y="6492875"/>
            <a:ext cx="2895600" cy="365125"/>
          </a:xfrm>
        </p:spPr>
        <p:txBody>
          <a:bodyPr/>
          <a:lstStyle/>
          <a:p>
            <a:pPr algn="l"/>
            <a:r>
              <a:rPr lang="en-US" dirty="0" smtClean="0"/>
              <a:t>ref[1]</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144000" cy="4525963"/>
          </a:xfrm>
        </p:spPr>
        <p:txBody>
          <a:bodyPr>
            <a:normAutofit lnSpcReduction="10000"/>
          </a:bodyPr>
          <a:lstStyle/>
          <a:p>
            <a:pPr marL="0" indent="0">
              <a:buNone/>
            </a:pPr>
            <a:r>
              <a:rPr lang="en-US" sz="2400" u="sng" dirty="0"/>
              <a:t>New vs. existing </a:t>
            </a:r>
            <a:r>
              <a:rPr lang="en-US" sz="2400" u="sng" dirty="0" smtClean="0"/>
              <a:t>substations</a:t>
            </a:r>
          </a:p>
          <a:p>
            <a:pPr marL="0" indent="0">
              <a:buNone/>
            </a:pPr>
            <a:endParaRPr lang="en-US" sz="2400" u="sng" dirty="0" smtClean="0"/>
          </a:p>
          <a:p>
            <a:pPr lvl="1"/>
            <a:r>
              <a:rPr lang="en-US" sz="2400" dirty="0" smtClean="0"/>
              <a:t>New substation typically has many IEDs for many functions with digital two-way communications, and no conventional remote terminal units (RTUs).</a:t>
            </a:r>
          </a:p>
          <a:p>
            <a:pPr lvl="1"/>
            <a:endParaRPr lang="en-US" sz="2400" dirty="0" smtClean="0"/>
          </a:p>
          <a:p>
            <a:pPr lvl="1"/>
            <a:r>
              <a:rPr lang="en-US" sz="2400" dirty="0" smtClean="0"/>
              <a:t>Existing substations with RTU’s may:</a:t>
            </a:r>
          </a:p>
          <a:p>
            <a:pPr lvl="2"/>
            <a:r>
              <a:rPr lang="en-US" dirty="0" smtClean="0"/>
              <a:t>Integrate RTU with IED’s</a:t>
            </a:r>
          </a:p>
          <a:p>
            <a:pPr lvl="2"/>
            <a:r>
              <a:rPr lang="en-US" dirty="0" smtClean="0"/>
              <a:t>Integrate RTU as another IED</a:t>
            </a:r>
          </a:p>
          <a:p>
            <a:pPr lvl="2"/>
            <a:r>
              <a:rPr lang="en-US" dirty="0" smtClean="0"/>
              <a:t>Retire RTU and use IEDs and programmable logic controllers (PLC’s) instead</a:t>
            </a:r>
            <a:endParaRPr lang="en-US" dirty="0"/>
          </a:p>
          <a:p>
            <a:endParaRPr lang="en-US" sz="2400" dirty="0"/>
          </a:p>
        </p:txBody>
      </p:sp>
      <p:sp>
        <p:nvSpPr>
          <p:cNvPr id="4" name="Slide Number Placeholder 3"/>
          <p:cNvSpPr>
            <a:spLocks noGrp="1"/>
          </p:cNvSpPr>
          <p:nvPr>
            <p:ph type="sldNum" sz="quarter" idx="12"/>
          </p:nvPr>
        </p:nvSpPr>
        <p:spPr>
          <a:xfrm>
            <a:off x="7010400" y="6483350"/>
            <a:ext cx="2133600" cy="365125"/>
          </a:xfrm>
        </p:spPr>
        <p:txBody>
          <a:bodyPr/>
          <a:lstStyle/>
          <a:p>
            <a:fld id="{B6F15528-21DE-4FAA-801E-634DDDAF4B2B}" type="slidenum">
              <a:rPr lang="en-US" smtClean="0"/>
              <a:pPr/>
              <a:t>42</a:t>
            </a:fld>
            <a:endParaRPr lang="en-US" dirty="0"/>
          </a:p>
        </p:txBody>
      </p:sp>
      <p:sp>
        <p:nvSpPr>
          <p:cNvPr id="5" name="Title 1"/>
          <p:cNvSpPr>
            <a:spLocks noGrp="1"/>
          </p:cNvSpPr>
          <p:nvPr>
            <p:ph type="title"/>
          </p:nvPr>
        </p:nvSpPr>
        <p:spPr/>
        <p:txBody>
          <a:bodyPr/>
          <a:lstStyle/>
          <a:p>
            <a:r>
              <a:rPr lang="en-US" dirty="0" smtClean="0"/>
              <a:t>SA functional architecture</a:t>
            </a:r>
            <a:endParaRPr lang="en-US" dirty="0"/>
          </a:p>
        </p:txBody>
      </p:sp>
      <p:sp>
        <p:nvSpPr>
          <p:cNvPr id="2" name="Footer Placeholder 1"/>
          <p:cNvSpPr>
            <a:spLocks noGrp="1"/>
          </p:cNvSpPr>
          <p:nvPr>
            <p:ph type="ftr" sz="quarter" idx="11"/>
          </p:nvPr>
        </p:nvSpPr>
        <p:spPr>
          <a:xfrm>
            <a:off x="0" y="6492875"/>
            <a:ext cx="2895600" cy="365125"/>
          </a:xfrm>
        </p:spPr>
        <p:txBody>
          <a:bodyPr/>
          <a:lstStyle/>
          <a:p>
            <a:pPr algn="l"/>
            <a:r>
              <a:rPr lang="en-US" dirty="0" smtClean="0"/>
              <a:t>ref[1]</a:t>
            </a:r>
            <a:endParaRPr lang="en-US" dirty="0"/>
          </a:p>
        </p:txBody>
      </p:sp>
    </p:spTree>
    <p:extLst>
      <p:ext uri="{BB962C8B-B14F-4D97-AF65-F5344CB8AC3E}">
        <p14:creationId xmlns:p14="http://schemas.microsoft.com/office/powerpoint/2010/main" val="3882850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 [1]</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System Responsibilities : </a:t>
            </a:r>
          </a:p>
          <a:p>
            <a:pPr lvl="1"/>
            <a:r>
              <a:rPr lang="en-US" dirty="0" smtClean="0"/>
              <a:t>The system must interface with all of the IEDs in the substation.</a:t>
            </a:r>
          </a:p>
          <a:p>
            <a:pPr lvl="1"/>
            <a:r>
              <a:rPr lang="en-US" dirty="0" smtClean="0"/>
              <a:t>The data from all the IEDs must be sent to the utility enterprise to populate the data warehouse or be sent to an appropriate location for storage of the substation data.</a:t>
            </a:r>
          </a:p>
          <a:p>
            <a:pPr lvl="1"/>
            <a:r>
              <a:rPr lang="en-US" dirty="0" smtClean="0"/>
              <a:t>The system must isolate supplier proprietary functionality by providing a generic interface to the IEDs.</a:t>
            </a:r>
          </a:p>
          <a:p>
            <a:pPr lvl="1"/>
            <a:r>
              <a:rPr lang="en-US" dirty="0" smtClean="0"/>
              <a:t>The system should be updated with a report-by-exception scheme, where status-point changes and analog-point changes are reported only when they exceed their significant dead band.</a:t>
            </a:r>
            <a:br>
              <a:rPr lang="en-US" dirty="0" smtClean="0"/>
            </a:br>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 Contd..</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System Architecture</a:t>
            </a:r>
          </a:p>
          <a:p>
            <a:pPr lvl="1"/>
            <a:r>
              <a:rPr lang="en-US" dirty="0" smtClean="0"/>
              <a:t>The types of data and control that the system will be expected to facilitate are dependent on the choice of IEDs and devices in the system. </a:t>
            </a:r>
          </a:p>
          <a:p>
            <a:pPr lvl="1"/>
            <a:r>
              <a:rPr lang="en-US" dirty="0" smtClean="0"/>
              <a:t>This must be addressed on a substation-by-substation basis. The primary requirement is that the analog readings be obtained in a way that provides an accurate representation of their values .</a:t>
            </a:r>
            <a:br>
              <a:rPr lang="en-US" dirty="0" smtClean="0"/>
            </a:br>
            <a:endParaRPr lang="en-US" dirty="0" smtClean="0"/>
          </a:p>
          <a:p>
            <a:r>
              <a:rPr lang="en-US" dirty="0" smtClean="0"/>
              <a:t>Level 1 Field Devices</a:t>
            </a:r>
          </a:p>
          <a:p>
            <a:pPr lvl="1"/>
            <a:r>
              <a:rPr lang="en-US" dirty="0" smtClean="0"/>
              <a:t>Each electronic device (relay, meter, PLC, etc.) has internal memory to store some or all of the following data: analog values, status changes, sequence of events, and power quality. </a:t>
            </a:r>
          </a:p>
          <a:p>
            <a:pPr lvl="1"/>
            <a:r>
              <a:rPr lang="en-US" dirty="0" smtClean="0"/>
              <a:t>These data are typically stored in a FIFO (first in, first out) queue and vary in the number of events, etc., maintained.</a:t>
            </a:r>
            <a:br>
              <a:rPr lang="en-US" dirty="0" smtClean="0"/>
            </a:br>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 Contd..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Level 2 Substation Data Concentrator</a:t>
            </a:r>
          </a:p>
          <a:p>
            <a:pPr lvl="1"/>
            <a:r>
              <a:rPr lang="en-US" dirty="0" smtClean="0"/>
              <a:t>The substation data concentrator should poll each device for analog values and status changes at data collection rates consistent with the utility’s SCADA system.</a:t>
            </a:r>
          </a:p>
          <a:p>
            <a:pPr lvl="1"/>
            <a:r>
              <a:rPr lang="en-US" dirty="0" smtClean="0"/>
              <a:t>For example it should collect status points every 2 sec, tie-line and generator analogs every 2 sec, and remaining analog values every 2 to 10 sec). </a:t>
            </a:r>
          </a:p>
          <a:p>
            <a:pPr lvl="1"/>
            <a:r>
              <a:rPr lang="en-US" dirty="0" smtClean="0"/>
              <a:t>The substation data concentrator should maintain a local database.</a:t>
            </a:r>
            <a:br>
              <a:rPr lang="en-US" dirty="0" smtClean="0"/>
            </a:br>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Technical Issues (Contd..)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Level 3 SCADA </a:t>
            </a:r>
          </a:p>
          <a:p>
            <a:pPr lvl="1"/>
            <a:r>
              <a:rPr lang="en-US" dirty="0" smtClean="0"/>
              <a:t>All data required for operational purposes should be communicated to the SCADA system via a communication link from the data concentrator.</a:t>
            </a:r>
          </a:p>
          <a:p>
            <a:pPr lvl="1"/>
            <a:r>
              <a:rPr lang="en-US" dirty="0" smtClean="0"/>
              <a:t>All data required for non-operational purposes should be communicated to the data warehouse via a communication link from the data concentrator.</a:t>
            </a:r>
          </a:p>
          <a:p>
            <a:pPr lvl="1"/>
            <a:r>
              <a:rPr lang="en-US" dirty="0" smtClean="0"/>
              <a:t>A data warehouse is necessary to support a mainframe or client-server architecture of data exchange between the system and corporate users over the corporate WAN (wide area network).</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lstStyle/>
          <a:p>
            <a:r>
              <a:rPr lang="en-US" dirty="0" smtClean="0"/>
              <a:t>SA Technical Issues (Contd..)</a:t>
            </a:r>
            <a:endParaRPr lang="en-US" dirty="0"/>
          </a:p>
        </p:txBody>
      </p:sp>
      <p:sp>
        <p:nvSpPr>
          <p:cNvPr id="3" name="Content Placeholder 2"/>
          <p:cNvSpPr>
            <a:spLocks noGrp="1"/>
          </p:cNvSpPr>
          <p:nvPr>
            <p:ph idx="1"/>
          </p:nvPr>
        </p:nvSpPr>
        <p:spPr>
          <a:xfrm>
            <a:off x="457200" y="1447800"/>
            <a:ext cx="8229600" cy="4800600"/>
          </a:xfrm>
        </p:spPr>
        <p:txBody>
          <a:bodyPr>
            <a:normAutofit/>
          </a:bodyPr>
          <a:lstStyle/>
          <a:p>
            <a:r>
              <a:rPr lang="en-US" dirty="0" smtClean="0"/>
              <a:t>Substation host processor</a:t>
            </a:r>
          </a:p>
          <a:p>
            <a:pPr lvl="1"/>
            <a:r>
              <a:rPr lang="en-US" dirty="0" smtClean="0"/>
              <a:t>The substation host processor must be based on industry standards and strong networking ability, such as Ethernet, TCP/IP, UNIX, Windows 2000 or XP, Linux, etc.</a:t>
            </a:r>
          </a:p>
          <a:p>
            <a:pPr lvl="1"/>
            <a:r>
              <a:rPr lang="en-US" dirty="0" smtClean="0"/>
              <a:t>It must also support an open architecture, with no proprietary interfaces or products.</a:t>
            </a:r>
          </a:p>
          <a:p>
            <a:pPr lvl="1"/>
            <a:r>
              <a:rPr lang="en-US" dirty="0" smtClean="0"/>
              <a:t>An industry-accepted relational database (RDB) with structured query language (SQL) capability and enterprise-wide computing must be supported.</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Technical Issues (Contd..)</a:t>
            </a:r>
            <a:endParaRPr lang="en-US" dirty="0"/>
          </a:p>
        </p:txBody>
      </p:sp>
      <p:sp>
        <p:nvSpPr>
          <p:cNvPr id="3" name="Content Placeholder 2"/>
          <p:cNvSpPr>
            <a:spLocks noGrp="1"/>
          </p:cNvSpPr>
          <p:nvPr>
            <p:ph idx="1"/>
          </p:nvPr>
        </p:nvSpPr>
        <p:spPr>
          <a:xfrm>
            <a:off x="457200" y="1447800"/>
            <a:ext cx="8229600" cy="4876800"/>
          </a:xfrm>
        </p:spPr>
        <p:txBody>
          <a:bodyPr>
            <a:normAutofit fontScale="92500" lnSpcReduction="20000"/>
          </a:bodyPr>
          <a:lstStyle/>
          <a:p>
            <a:r>
              <a:rPr lang="en-US" dirty="0" smtClean="0"/>
              <a:t>Substation LAN</a:t>
            </a:r>
          </a:p>
          <a:p>
            <a:pPr lvl="1"/>
            <a:r>
              <a:rPr lang="en-US" dirty="0" smtClean="0"/>
              <a:t>The substation LAN must meet industry standards to allow interoperability and the use of plug-and-play devices.</a:t>
            </a:r>
          </a:p>
          <a:p>
            <a:pPr lvl="1"/>
            <a:r>
              <a:rPr lang="en-US" dirty="0" smtClean="0"/>
              <a:t>Open-architecture principles should be followed, including the use of industry standard protocols (e.g., IEEE 802.x (Ethernet).</a:t>
            </a:r>
          </a:p>
          <a:p>
            <a:r>
              <a:rPr lang="en-US" dirty="0" smtClean="0"/>
              <a:t>User Interface</a:t>
            </a:r>
          </a:p>
          <a:p>
            <a:pPr lvl="1"/>
            <a:r>
              <a:rPr lang="en-US" dirty="0" smtClean="0"/>
              <a:t>The user interface in the substation must be an intuitive design to ensure effective use of the system with minimal confusion.</a:t>
            </a:r>
          </a:p>
          <a:p>
            <a:pPr lvl="1"/>
            <a:r>
              <a:rPr lang="en-US" dirty="0" smtClean="0"/>
              <a:t>. An efficient display hierarchy will allow all essential activities to be performed from a few displays.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lstStyle/>
          <a:p>
            <a:r>
              <a:rPr lang="en-US" dirty="0" smtClean="0"/>
              <a:t>Part 3: Evolution of SA</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dirty="0"/>
          </a:p>
        </p:txBody>
      </p:sp>
    </p:spTree>
    <p:extLst>
      <p:ext uri="{BB962C8B-B14F-4D97-AF65-F5344CB8AC3E}">
        <p14:creationId xmlns:p14="http://schemas.microsoft.com/office/powerpoint/2010/main" val="1763446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5562600"/>
          </a:xfrm>
        </p:spPr>
        <p:txBody>
          <a:bodyPr>
            <a:normAutofit/>
          </a:bodyPr>
          <a:lstStyle/>
          <a:p>
            <a:r>
              <a:rPr lang="en-US" sz="2400" dirty="0" smtClean="0"/>
              <a:t>Distribution Substations</a:t>
            </a:r>
          </a:p>
          <a:p>
            <a:pPr lvl="1"/>
            <a:r>
              <a:rPr lang="en-US" sz="2000" dirty="0" smtClean="0"/>
              <a:t>Transfers power from transmission system to distribution system. Steps down voltage to value suitable for local usage. </a:t>
            </a:r>
          </a:p>
          <a:p>
            <a:pPr lvl="1"/>
            <a:endParaRPr lang="en-US" sz="800" dirty="0" smtClean="0"/>
          </a:p>
          <a:p>
            <a:r>
              <a:rPr lang="en-US" sz="2400" dirty="0" smtClean="0"/>
              <a:t>Transmission Substations </a:t>
            </a:r>
          </a:p>
          <a:p>
            <a:pPr lvl="1"/>
            <a:r>
              <a:rPr lang="en-US" sz="2000" dirty="0" smtClean="0"/>
              <a:t> Steps up voltage from generation levels to transmission levels for transfer across long distances.</a:t>
            </a:r>
          </a:p>
          <a:p>
            <a:pPr lvl="1"/>
            <a:endParaRPr lang="en-US" sz="800" dirty="0" smtClean="0"/>
          </a:p>
          <a:p>
            <a:r>
              <a:rPr lang="en-US" sz="2400" dirty="0" smtClean="0"/>
              <a:t>Switching Substations </a:t>
            </a:r>
          </a:p>
          <a:p>
            <a:pPr lvl="1"/>
            <a:r>
              <a:rPr lang="en-US" sz="2000" dirty="0" smtClean="0"/>
              <a:t>Operates at a single voltage level (no transformers) and switches operation of power lines.</a:t>
            </a:r>
          </a:p>
          <a:p>
            <a:pPr marL="457200" lvl="1" indent="0">
              <a:buNone/>
            </a:pPr>
            <a:r>
              <a:rPr lang="en-US" sz="800" dirty="0" smtClean="0"/>
              <a:t> </a:t>
            </a:r>
          </a:p>
          <a:p>
            <a:r>
              <a:rPr lang="en-US" sz="2400" dirty="0" smtClean="0"/>
              <a:t>Combination Substations </a:t>
            </a:r>
          </a:p>
          <a:p>
            <a:pPr lvl="1"/>
            <a:r>
              <a:rPr lang="en-US" sz="2000" dirty="0" smtClean="0"/>
              <a:t>Possesses </a:t>
            </a:r>
            <a:r>
              <a:rPr lang="en-US" sz="2000" dirty="0"/>
              <a:t>a</a:t>
            </a:r>
            <a:r>
              <a:rPr lang="en-US" sz="2000" dirty="0" smtClean="0"/>
              <a:t>ny combination of functionalities defined for the previous three substation types.</a:t>
            </a:r>
            <a:endParaRPr lang="en-US" sz="2000" dirty="0"/>
          </a:p>
        </p:txBody>
      </p:sp>
      <p:sp>
        <p:nvSpPr>
          <p:cNvPr id="2" name="Title 1"/>
          <p:cNvSpPr>
            <a:spLocks noGrp="1"/>
          </p:cNvSpPr>
          <p:nvPr>
            <p:ph type="title"/>
          </p:nvPr>
        </p:nvSpPr>
        <p:spPr>
          <a:xfrm>
            <a:off x="457200" y="0"/>
            <a:ext cx="8229600" cy="1143000"/>
          </a:xfrm>
        </p:spPr>
        <p:txBody>
          <a:bodyPr/>
          <a:lstStyle/>
          <a:p>
            <a:r>
              <a:rPr lang="en-US" dirty="0" smtClean="0"/>
              <a:t>Types of Substations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Substation Communication</a:t>
            </a:r>
            <a:endParaRPr lang="en-US" sz="3200" dirty="0"/>
          </a:p>
        </p:txBody>
      </p:sp>
      <p:sp>
        <p:nvSpPr>
          <p:cNvPr id="3" name="Content Placeholder 2"/>
          <p:cNvSpPr>
            <a:spLocks noGrp="1"/>
          </p:cNvSpPr>
          <p:nvPr>
            <p:ph idx="1"/>
          </p:nvPr>
        </p:nvSpPr>
        <p:spPr>
          <a:xfrm>
            <a:off x="152400" y="990601"/>
            <a:ext cx="8839200" cy="1371600"/>
          </a:xfrm>
        </p:spPr>
        <p:txBody>
          <a:bodyPr>
            <a:normAutofit/>
          </a:bodyPr>
          <a:lstStyle/>
          <a:p>
            <a:pPr algn="just">
              <a:buNone/>
            </a:pPr>
            <a:r>
              <a:rPr lang="en-US" sz="2400" u="sng" dirty="0" smtClean="0"/>
              <a:t>Supervisory Control and Data Acquisition (SCADA)</a:t>
            </a:r>
          </a:p>
          <a:p>
            <a:pPr algn="just"/>
            <a:r>
              <a:rPr lang="en-US" sz="2400" dirty="0" smtClean="0"/>
              <a:t>Centralized System controlling and monitoring a process (can be industrial, infrastructure, facility-based)</a:t>
            </a:r>
          </a:p>
          <a:p>
            <a:pPr algn="just">
              <a:buNone/>
            </a:pPr>
            <a:endParaRPr lang="en-US" sz="2400" u="sn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381000" y="2514600"/>
            <a:ext cx="8134350" cy="381000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Components of SCADA system</a:t>
            </a:r>
            <a:endParaRPr lang="en-US" sz="3200" dirty="0"/>
          </a:p>
        </p:txBody>
      </p:sp>
      <p:sp>
        <p:nvSpPr>
          <p:cNvPr id="3" name="Content Placeholder 2"/>
          <p:cNvSpPr>
            <a:spLocks noGrp="1"/>
          </p:cNvSpPr>
          <p:nvPr>
            <p:ph idx="1"/>
          </p:nvPr>
        </p:nvSpPr>
        <p:spPr>
          <a:xfrm>
            <a:off x="0" y="914400"/>
            <a:ext cx="9144000" cy="5867400"/>
          </a:xfrm>
        </p:spPr>
        <p:txBody>
          <a:bodyPr>
            <a:noAutofit/>
          </a:bodyPr>
          <a:lstStyle/>
          <a:p>
            <a:r>
              <a:rPr lang="en-US" sz="2400" u="sng" dirty="0" smtClean="0"/>
              <a:t>Human-Machine Interface (HMI)</a:t>
            </a:r>
          </a:p>
          <a:p>
            <a:pPr lvl="1"/>
            <a:r>
              <a:rPr lang="en-US" sz="2400" dirty="0" smtClean="0"/>
              <a:t>Presents to human operator all the processed data, allowing operator to monitor and control the processes.</a:t>
            </a:r>
          </a:p>
          <a:p>
            <a:r>
              <a:rPr lang="en-US" sz="2400" u="sng" dirty="0" smtClean="0"/>
              <a:t>Supervisory System</a:t>
            </a:r>
            <a:r>
              <a:rPr lang="en-US" sz="2400" dirty="0" smtClean="0"/>
              <a:t> </a:t>
            </a:r>
          </a:p>
          <a:p>
            <a:pPr lvl="1"/>
            <a:r>
              <a:rPr lang="en-US" sz="2400" dirty="0" smtClean="0"/>
              <a:t>acquires required data about a process and sending to the process control commands. </a:t>
            </a:r>
          </a:p>
          <a:p>
            <a:r>
              <a:rPr lang="en-US" sz="2400" u="sng" dirty="0" smtClean="0"/>
              <a:t>Remote Terminal Units (RTUs)</a:t>
            </a:r>
          </a:p>
          <a:p>
            <a:pPr lvl="1"/>
            <a:r>
              <a:rPr lang="en-US" sz="2400" dirty="0" smtClean="0"/>
              <a:t>Connect to sensors of process, help convert sensor signals to digital data</a:t>
            </a:r>
          </a:p>
          <a:p>
            <a:r>
              <a:rPr lang="en-US" sz="2400" u="sng" dirty="0" smtClean="0"/>
              <a:t>Programmable Logic Controller (PLCs)</a:t>
            </a:r>
          </a:p>
          <a:p>
            <a:pPr lvl="1"/>
            <a:r>
              <a:rPr lang="en-US" sz="2400" dirty="0" smtClean="0"/>
              <a:t>Used like field devices, versatile, configurable, economical, flexible</a:t>
            </a:r>
          </a:p>
          <a:p>
            <a:r>
              <a:rPr lang="en-US" sz="2400" u="sng" dirty="0" smtClean="0"/>
              <a:t>Communication infrastructure</a:t>
            </a:r>
            <a:r>
              <a:rPr lang="en-US" sz="2400" dirty="0" smtClean="0"/>
              <a:t> connecting RTUs to supervisory system. </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3" name="Content Placeholder 2"/>
          <p:cNvSpPr>
            <a:spLocks noGrp="1"/>
          </p:cNvSpPr>
          <p:nvPr>
            <p:ph idx="1"/>
          </p:nvPr>
        </p:nvSpPr>
        <p:spPr>
          <a:xfrm>
            <a:off x="457200" y="1600201"/>
            <a:ext cx="8229600" cy="609600"/>
          </a:xfrm>
        </p:spPr>
        <p:txBody>
          <a:bodyPr/>
          <a:lstStyle/>
          <a:p>
            <a:pPr>
              <a:buNone/>
            </a:pPr>
            <a:r>
              <a:rPr lang="en-US" dirty="0" smtClean="0"/>
              <a:t>The standards process:</a:t>
            </a:r>
          </a:p>
          <a:p>
            <a:pPr>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dirty="0"/>
          </a:p>
        </p:txBody>
      </p:sp>
      <p:graphicFrame>
        <p:nvGraphicFramePr>
          <p:cNvPr id="6" name="Diagram 5"/>
          <p:cNvGraphicFramePr/>
          <p:nvPr/>
        </p:nvGraphicFramePr>
        <p:xfrm>
          <a:off x="1371600" y="2286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SCADA Communication Protocols (Contd..)</a:t>
            </a:r>
            <a:endParaRPr lang="en-US" dirty="0"/>
          </a:p>
        </p:txBody>
      </p:sp>
      <p:sp>
        <p:nvSpPr>
          <p:cNvPr id="3" name="Content Placeholder 2"/>
          <p:cNvSpPr>
            <a:spLocks noGrp="1"/>
          </p:cNvSpPr>
          <p:nvPr>
            <p:ph idx="1"/>
          </p:nvPr>
        </p:nvSpPr>
        <p:spPr/>
        <p:txBody>
          <a:bodyPr>
            <a:normAutofit fontScale="92500" lnSpcReduction="20000"/>
          </a:bodyPr>
          <a:lstStyle/>
          <a:p>
            <a:pPr algn="just">
              <a:buNone/>
            </a:pPr>
            <a:r>
              <a:rPr lang="en-US" sz="2600" b="1" u="sng" dirty="0" smtClean="0"/>
              <a:t>DNP3</a:t>
            </a:r>
          </a:p>
          <a:p>
            <a:pPr lvl="1" algn="just"/>
            <a:r>
              <a:rPr lang="en-US" sz="2400" dirty="0" smtClean="0"/>
              <a:t> </a:t>
            </a:r>
            <a:r>
              <a:rPr lang="en-US" sz="2000" dirty="0" smtClean="0"/>
              <a:t>Also known as Distributed Network Protocol, the DNP protocol was developed for communication with </a:t>
            </a:r>
            <a:r>
              <a:rPr lang="en-US" sz="2000" dirty="0" err="1" smtClean="0"/>
              <a:t>tele</a:t>
            </a:r>
            <a:r>
              <a:rPr lang="en-US" sz="2000" dirty="0" smtClean="0"/>
              <a:t>-control substations and other intelligent electronic devices (IEDs).</a:t>
            </a:r>
          </a:p>
          <a:p>
            <a:pPr lvl="1" algn="just"/>
            <a:endParaRPr lang="en-US" sz="2000" dirty="0" smtClean="0"/>
          </a:p>
          <a:p>
            <a:pPr lvl="1" algn="just"/>
            <a:r>
              <a:rPr lang="en-US" sz="2000" dirty="0" smtClean="0"/>
              <a:t>Developed by GE Harris. Based on earlier parts of IEC 870-5.</a:t>
            </a:r>
          </a:p>
          <a:p>
            <a:pPr lvl="1" algn="just"/>
            <a:endParaRPr lang="en-US" sz="2000" dirty="0" smtClean="0"/>
          </a:p>
          <a:p>
            <a:pPr lvl="1" algn="just"/>
            <a:r>
              <a:rPr lang="en-US" sz="2000" dirty="0" smtClean="0"/>
              <a:t>Originally, the protocol's main use was for slow serial communication, its present-day version also supports TCP/IP-based operation.</a:t>
            </a:r>
          </a:p>
          <a:p>
            <a:pPr lvl="1" algn="just"/>
            <a:endParaRPr lang="en-US" sz="2000" dirty="0" smtClean="0"/>
          </a:p>
          <a:p>
            <a:pPr lvl="1" algn="just"/>
            <a:r>
              <a:rPr lang="en-US" sz="2000" b="1" dirty="0" smtClean="0"/>
              <a:t>DNP 3.0</a:t>
            </a:r>
            <a:r>
              <a:rPr lang="en-US" sz="2000" dirty="0" smtClean="0"/>
              <a:t> commands a very powerful application layer, which allows the decoding of data without the use of implicit parameters.</a:t>
            </a:r>
          </a:p>
          <a:p>
            <a:pPr lvl="1" algn="just"/>
            <a:endParaRPr lang="en-US" sz="2000" dirty="0" smtClean="0"/>
          </a:p>
          <a:p>
            <a:pPr lvl="1" algn="just"/>
            <a:r>
              <a:rPr lang="en-US" sz="2000" dirty="0" smtClean="0"/>
              <a:t>Application dominant in North America and industrialized Southern Hemisphere Countries.</a:t>
            </a:r>
          </a:p>
          <a:p>
            <a:pPr lvl="1" algn="just">
              <a:buNone/>
            </a:pPr>
            <a:endParaRPr lang="en-US" sz="2100" dirty="0" smtClean="0"/>
          </a:p>
          <a:p>
            <a:pPr lvl="1" algn="just"/>
            <a:endParaRPr lang="en-US" sz="2100" dirty="0" smtClean="0"/>
          </a:p>
          <a:p>
            <a:pPr lvl="1" algn="just"/>
            <a:endParaRPr lang="en-US" sz="2200" dirty="0" smtClean="0"/>
          </a:p>
          <a:p>
            <a:pPr lvl="1" algn="just"/>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SCADA Communication Protocols (Contd..)</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sz="2600" b="1" u="sng" dirty="0" smtClean="0"/>
              <a:t>IEC 870-5</a:t>
            </a:r>
          </a:p>
          <a:p>
            <a:pPr lvl="1"/>
            <a:r>
              <a:rPr lang="en-US" sz="2200" dirty="0" smtClean="0"/>
              <a:t>Provides similar application facility as DNP.</a:t>
            </a:r>
          </a:p>
          <a:p>
            <a:pPr lvl="1"/>
            <a:endParaRPr lang="en-US" sz="2200" dirty="0" smtClean="0"/>
          </a:p>
          <a:p>
            <a:pPr lvl="1"/>
            <a:r>
              <a:rPr lang="en-US" sz="2200" dirty="0" smtClean="0"/>
              <a:t>Developed by technical committee 57 working group 03 chartered to develop this standard.</a:t>
            </a:r>
          </a:p>
          <a:p>
            <a:pPr lvl="1"/>
            <a:endParaRPr lang="en-US" sz="2200" dirty="0" smtClean="0"/>
          </a:p>
          <a:p>
            <a:pPr lvl="1"/>
            <a:r>
              <a:rPr lang="en-US" sz="2200" dirty="0" smtClean="0"/>
              <a:t>Primarily designed for point-to point or multi-drop serial link architectures but can also work over radio, LAN, etc.</a:t>
            </a:r>
          </a:p>
          <a:p>
            <a:pPr lvl="1"/>
            <a:endParaRPr lang="en-US" sz="2200" dirty="0" smtClean="0"/>
          </a:p>
          <a:p>
            <a:pPr lvl="1"/>
            <a:r>
              <a:rPr lang="en-US" sz="2200" dirty="0" smtClean="0"/>
              <a:t>Unlike DNP, IEC 870-5 has no transport layer. Each data link frame containing application data is a complete application message.</a:t>
            </a:r>
          </a:p>
          <a:p>
            <a:pPr lvl="1"/>
            <a:endParaRPr lang="en-US" sz="2200" dirty="0" smtClean="0"/>
          </a:p>
          <a:p>
            <a:pPr lvl="1"/>
            <a:r>
              <a:rPr lang="en-US" sz="2200" dirty="0" smtClean="0"/>
              <a:t>Application dominant in Europe and Middle East.</a:t>
            </a:r>
          </a:p>
          <a:p>
            <a:pPr lvl="1"/>
            <a:endParaRPr lang="en-US" dirty="0" smtClean="0"/>
          </a:p>
          <a:p>
            <a:pPr>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SCADA Communication Protocols (Contd..)</a:t>
            </a:r>
            <a:endParaRPr lang="en-US" dirty="0"/>
          </a:p>
        </p:txBody>
      </p:sp>
      <p:sp>
        <p:nvSpPr>
          <p:cNvPr id="3" name="Content Placeholder 2"/>
          <p:cNvSpPr>
            <a:spLocks noGrp="1"/>
          </p:cNvSpPr>
          <p:nvPr>
            <p:ph idx="1"/>
          </p:nvPr>
        </p:nvSpPr>
        <p:spPr>
          <a:xfrm>
            <a:off x="457200" y="1447800"/>
            <a:ext cx="8229600" cy="4724400"/>
          </a:xfrm>
        </p:spPr>
        <p:txBody>
          <a:bodyPr>
            <a:normAutofit/>
          </a:bodyPr>
          <a:lstStyle/>
          <a:p>
            <a:pPr algn="just">
              <a:buNone/>
            </a:pPr>
            <a:r>
              <a:rPr lang="en-US" sz="2400" b="1" u="sng" dirty="0" smtClean="0"/>
              <a:t>UCA 1.0</a:t>
            </a:r>
          </a:p>
          <a:p>
            <a:pPr lvl="1" algn="just"/>
            <a:r>
              <a:rPr lang="en-US" sz="2000" dirty="0" smtClean="0"/>
              <a:t>Also known as Utility Communication Architecture 1.0.</a:t>
            </a:r>
          </a:p>
          <a:p>
            <a:pPr lvl="1" algn="just"/>
            <a:endParaRPr lang="en-US" sz="2000" dirty="0" smtClean="0"/>
          </a:p>
          <a:p>
            <a:pPr lvl="1" algn="just"/>
            <a:r>
              <a:rPr lang="en-US" sz="2000" dirty="0" smtClean="0"/>
              <a:t>This protocol arose from the need for common communication across the utility enterprise.</a:t>
            </a:r>
          </a:p>
          <a:p>
            <a:pPr lvl="1" algn="just"/>
            <a:endParaRPr lang="en-US" sz="2000" dirty="0" smtClean="0"/>
          </a:p>
          <a:p>
            <a:pPr lvl="1" algn="just"/>
            <a:r>
              <a:rPr lang="en-US" sz="2000" dirty="0" smtClean="0"/>
              <a:t>The UCA 1.0 specification outlines a communication architecture based on existing international standards.</a:t>
            </a:r>
          </a:p>
          <a:p>
            <a:pPr lvl="1" algn="just"/>
            <a:endParaRPr lang="en-US" sz="2000" dirty="0" smtClean="0"/>
          </a:p>
          <a:p>
            <a:pPr lvl="1" algn="just"/>
            <a:r>
              <a:rPr lang="en-US" sz="2000" dirty="0" smtClean="0"/>
              <a:t>It specifies the use of manufacturing message specification(MMS: ISO 19506) in the application layer for substation communication.</a:t>
            </a:r>
          </a:p>
          <a:p>
            <a:pPr algn="just"/>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SCADA Communication Protocols (Contd..)</a:t>
            </a:r>
            <a:endParaRPr lang="en-US" dirty="0"/>
          </a:p>
        </p:txBody>
      </p:sp>
      <p:sp>
        <p:nvSpPr>
          <p:cNvPr id="3" name="Content Placeholder 2"/>
          <p:cNvSpPr>
            <a:spLocks noGrp="1"/>
          </p:cNvSpPr>
          <p:nvPr>
            <p:ph idx="1"/>
          </p:nvPr>
        </p:nvSpPr>
        <p:spPr/>
        <p:txBody>
          <a:bodyPr>
            <a:normAutofit fontScale="77500" lnSpcReduction="20000"/>
          </a:bodyPr>
          <a:lstStyle/>
          <a:p>
            <a:pPr algn="just">
              <a:buNone/>
            </a:pPr>
            <a:r>
              <a:rPr lang="en-US" b="1" u="sng" dirty="0" smtClean="0"/>
              <a:t>ICCP [14] </a:t>
            </a:r>
          </a:p>
          <a:p>
            <a:pPr lvl="1" algn="just"/>
            <a:r>
              <a:rPr lang="en-US" dirty="0" smtClean="0"/>
              <a:t>Also called as inter-control center communications protocol or IEC 60870-6 Tele control Application Service Element 2 (TASE.2) protocol.</a:t>
            </a:r>
          </a:p>
          <a:p>
            <a:pPr lvl="1" algn="just"/>
            <a:endParaRPr lang="en-US" dirty="0" smtClean="0"/>
          </a:p>
          <a:p>
            <a:pPr lvl="1" algn="just"/>
            <a:r>
              <a:rPr lang="en-US" dirty="0" smtClean="0"/>
              <a:t>Developed by IEC TC57 WG07 for data exchange over Wide Area Networks (WANs) between a utility control center and other control centers, other utilities, power plants and substations.</a:t>
            </a:r>
          </a:p>
          <a:p>
            <a:pPr lvl="1" algn="just"/>
            <a:endParaRPr lang="en-US" dirty="0" smtClean="0"/>
          </a:p>
          <a:p>
            <a:pPr lvl="1" algn="just"/>
            <a:r>
              <a:rPr lang="en-US" dirty="0" smtClean="0"/>
              <a:t>TASE.2 (ICCP) is used in almost every utility for inter-control center communications between SCADA and/or EMS systems. It is supported by most vendors of SCADA and EMS systems.</a:t>
            </a:r>
          </a:p>
          <a:p>
            <a:pPr lvl="1" algn="just"/>
            <a:endParaRPr lang="en-US" dirty="0" smtClean="0"/>
          </a:p>
          <a:p>
            <a:pPr lvl="1" algn="just"/>
            <a:endParaRPr lang="en-US" dirty="0" smtClean="0"/>
          </a:p>
          <a:p>
            <a:pPr algn="just"/>
            <a:endParaRPr lang="en-US" dirty="0" smtClean="0"/>
          </a:p>
          <a:p>
            <a:pPr algn="just"/>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SCADA Communication Protocols (Contd..)</a:t>
            </a:r>
            <a:endParaRPr lang="en-US" dirty="0"/>
          </a:p>
        </p:txBody>
      </p:sp>
      <p:sp>
        <p:nvSpPr>
          <p:cNvPr id="3" name="Content Placeholder 2"/>
          <p:cNvSpPr>
            <a:spLocks noGrp="1"/>
          </p:cNvSpPr>
          <p:nvPr>
            <p:ph idx="1"/>
          </p:nvPr>
        </p:nvSpPr>
        <p:spPr/>
        <p:txBody>
          <a:bodyPr>
            <a:normAutofit/>
          </a:bodyPr>
          <a:lstStyle/>
          <a:p>
            <a:pPr>
              <a:buNone/>
            </a:pPr>
            <a:r>
              <a:rPr lang="en-US" sz="2400" b="1" u="sng" dirty="0" smtClean="0"/>
              <a:t>UCA 2.0</a:t>
            </a:r>
          </a:p>
          <a:p>
            <a:pPr algn="just"/>
            <a:r>
              <a:rPr lang="en-US" sz="2400" dirty="0" smtClean="0"/>
              <a:t>UCA 2.0 is a next generation of UCA protocols and is a combination of ICCP protocols and Generic Object Models for Substation and feeder Equipment (GOMSFE) specification.</a:t>
            </a:r>
          </a:p>
          <a:p>
            <a:pPr algn="just"/>
            <a:endParaRPr lang="en-US" sz="2400" dirty="0" smtClean="0"/>
          </a:p>
          <a:p>
            <a:r>
              <a:rPr lang="en-US" sz="2400" dirty="0" smtClean="0"/>
              <a:t>IEC 61850 has evolved from UCA 2.0 version.</a:t>
            </a:r>
          </a:p>
          <a:p>
            <a:pPr>
              <a:buNone/>
            </a:pP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UCA and IEC 61850</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pic>
        <p:nvPicPr>
          <p:cNvPr id="1026" name="Picture 2"/>
          <p:cNvPicPr>
            <a:picLocks noGrp="1" noChangeAspect="1" noChangeArrowheads="1"/>
          </p:cNvPicPr>
          <p:nvPr>
            <p:ph idx="1"/>
          </p:nvPr>
        </p:nvPicPr>
        <p:blipFill>
          <a:blip r:embed="rId2" cstate="print"/>
          <a:srcRect/>
          <a:stretch>
            <a:fillRect/>
          </a:stretch>
        </p:blipFill>
        <p:spPr bwMode="auto">
          <a:xfrm>
            <a:off x="1119887" y="1676400"/>
            <a:ext cx="7262113" cy="4297363"/>
          </a:xfrm>
          <a:prstGeom prst="rect">
            <a:avLst/>
          </a:prstGeom>
          <a:noFill/>
          <a:ln w="9525">
            <a:noFill/>
            <a:miter lim="800000"/>
            <a:headEnd/>
            <a:tailEnd/>
          </a:ln>
        </p:spPr>
      </p:pic>
      <p:sp>
        <p:nvSpPr>
          <p:cNvPr id="6" name="TextBox 5"/>
          <p:cNvSpPr txBox="1"/>
          <p:nvPr/>
        </p:nvSpPr>
        <p:spPr>
          <a:xfrm>
            <a:off x="762000" y="1295400"/>
            <a:ext cx="7591502" cy="369332"/>
          </a:xfrm>
          <a:prstGeom prst="rect">
            <a:avLst/>
          </a:prstGeom>
          <a:noFill/>
        </p:spPr>
        <p:txBody>
          <a:bodyPr wrap="none" rtlCol="0">
            <a:spAutoFit/>
          </a:bodyPr>
          <a:lstStyle/>
          <a:p>
            <a:r>
              <a:rPr lang="en-US" dirty="0" smtClean="0"/>
              <a:t>Diagram shows the timeline and relation between UCA and IEC 61850 protocols</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3" name="Content Placeholder 2"/>
          <p:cNvSpPr>
            <a:spLocks noGrp="1"/>
          </p:cNvSpPr>
          <p:nvPr>
            <p:ph idx="1"/>
          </p:nvPr>
        </p:nvSpPr>
        <p:spPr>
          <a:xfrm>
            <a:off x="457200" y="1447800"/>
            <a:ext cx="8229600" cy="4800600"/>
          </a:xfrm>
        </p:spPr>
        <p:txBody>
          <a:bodyPr>
            <a:normAutofit fontScale="70000" lnSpcReduction="20000"/>
          </a:bodyPr>
          <a:lstStyle/>
          <a:p>
            <a:pPr algn="just">
              <a:buNone/>
            </a:pPr>
            <a:r>
              <a:rPr lang="en-US" sz="3400" b="1" u="sng" dirty="0" smtClean="0"/>
              <a:t>IEC 61850 </a:t>
            </a:r>
          </a:p>
          <a:p>
            <a:pPr algn="just"/>
            <a:r>
              <a:rPr lang="en-US" dirty="0" smtClean="0"/>
              <a:t>IEC 61850 is a superset of UCA 2.0, i.e. it contains almost all the UCA 2.0 specification and many other additional features.</a:t>
            </a:r>
          </a:p>
          <a:p>
            <a:pPr algn="just"/>
            <a:r>
              <a:rPr lang="en-US" dirty="0" smtClean="0"/>
              <a:t>IEC 61850 will provide interoperability between the IED’s for protection, control,  monitoring, and automation in substations.</a:t>
            </a:r>
          </a:p>
          <a:p>
            <a:pPr algn="just"/>
            <a:r>
              <a:rPr lang="en-US" dirty="0" smtClean="0"/>
              <a:t>Chief advantages of IEC 61850 are:</a:t>
            </a:r>
          </a:p>
          <a:p>
            <a:pPr lvl="1"/>
            <a:r>
              <a:rPr lang="en-US" b="1" dirty="0" smtClean="0"/>
              <a:t>Simple substation structure:</a:t>
            </a:r>
            <a:r>
              <a:rPr lang="en-US" dirty="0" smtClean="0"/>
              <a:t> No more interface problems. With IEC 61850, protocol diversity and integration problems are no more a problem.</a:t>
            </a:r>
          </a:p>
          <a:p>
            <a:pPr lvl="1"/>
            <a:r>
              <a:rPr lang="en-US" b="1" dirty="0" smtClean="0"/>
              <a:t>Everything is simpler:</a:t>
            </a:r>
            <a:r>
              <a:rPr lang="en-US" dirty="0" smtClean="0"/>
              <a:t> Save time and costs on configuration, commissioning and maintenance. </a:t>
            </a:r>
          </a:p>
          <a:p>
            <a:pPr lvl="1"/>
            <a:r>
              <a:rPr lang="en-US" b="1" dirty="0" smtClean="0"/>
              <a:t>Reduction of costs:</a:t>
            </a:r>
            <a:r>
              <a:rPr lang="en-US" dirty="0" smtClean="0"/>
              <a:t> IEC 61850 replaces wiring between feeders, control switches, and signaling devices. </a:t>
            </a:r>
          </a:p>
          <a:p>
            <a:pPr lvl="1"/>
            <a:r>
              <a:rPr lang="en-US" b="1" dirty="0" smtClean="0"/>
              <a:t>More reliability:</a:t>
            </a:r>
            <a:r>
              <a:rPr lang="en-US" dirty="0" smtClean="0"/>
              <a:t> You only use one communication channel for all data – in real time, synchronized via Ethernet.</a:t>
            </a:r>
          </a:p>
          <a:p>
            <a:pPr algn="just"/>
            <a:endParaRPr lang="en-US" dirty="0" smtClean="0"/>
          </a:p>
          <a:p>
            <a:pPr algn="just"/>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Substation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cs typeface="Times New Roman" pitchFamily="18" charset="0"/>
              </a:rPr>
              <a:pPr/>
              <a:t>6</a:t>
            </a:fld>
            <a:endParaRPr lang="en-US" dirty="0">
              <a:cs typeface="Times New Roman" pitchFamily="18" charset="0"/>
            </a:endParaRPr>
          </a:p>
        </p:txBody>
      </p:sp>
      <p:sp>
        <p:nvSpPr>
          <p:cNvPr id="7" name="TextBox 6"/>
          <p:cNvSpPr txBox="1"/>
          <p:nvPr/>
        </p:nvSpPr>
        <p:spPr>
          <a:xfrm>
            <a:off x="228600" y="1219200"/>
            <a:ext cx="5181600" cy="5262979"/>
          </a:xfrm>
          <a:prstGeom prst="rect">
            <a:avLst/>
          </a:prstGeom>
          <a:noFill/>
        </p:spPr>
        <p:txBody>
          <a:bodyPr wrap="square" rtlCol="0">
            <a:spAutoFit/>
          </a:bodyPr>
          <a:lstStyle/>
          <a:p>
            <a:pPr algn="just">
              <a:buFont typeface="Wingdings" pitchFamily="2" charset="2"/>
              <a:buChar char="Ø"/>
            </a:pPr>
            <a:r>
              <a:rPr lang="en-US" sz="2400" dirty="0" smtClean="0">
                <a:latin typeface="Times New Roman" pitchFamily="18" charset="0"/>
                <a:cs typeface="Times New Roman" pitchFamily="18" charset="0"/>
              </a:rPr>
              <a:t>Main purpose is to step down the voltage from transmission levels to levels appropriate for local distribution. </a:t>
            </a:r>
          </a:p>
          <a:p>
            <a:pPr algn="just">
              <a:buFont typeface="Wingdings" pitchFamily="2" charset="2"/>
              <a:buChar char="Ø"/>
            </a:pPr>
            <a:endParaRPr lang="en-US" sz="2400" dirty="0">
              <a:latin typeface="Times New Roman" pitchFamily="18" charset="0"/>
              <a:cs typeface="Times New Roman" pitchFamily="18" charset="0"/>
            </a:endParaRPr>
          </a:p>
          <a:p>
            <a:pPr algn="just">
              <a:buFont typeface="Wingdings" pitchFamily="2" charset="2"/>
              <a:buChar char="Ø"/>
            </a:pPr>
            <a:r>
              <a:rPr lang="en-US" sz="2400" dirty="0" smtClean="0">
                <a:latin typeface="Times New Roman" pitchFamily="18" charset="0"/>
                <a:cs typeface="Times New Roman" pitchFamily="18" charset="0"/>
              </a:rPr>
              <a:t>May also isolate faults and/or regulate voltage.</a:t>
            </a:r>
          </a:p>
          <a:p>
            <a:pPr algn="just">
              <a:buFont typeface="Wingdings" pitchFamily="2" charset="2"/>
              <a:buChar char="Ø"/>
            </a:pPr>
            <a:endParaRPr lang="en-US" sz="2400" dirty="0" smtClean="0">
              <a:latin typeface="Times New Roman" pitchFamily="18" charset="0"/>
              <a:cs typeface="Times New Roman" pitchFamily="18" charset="0"/>
            </a:endParaRPr>
          </a:p>
          <a:p>
            <a:pPr algn="just">
              <a:buFont typeface="Wingdings" pitchFamily="2" charset="2"/>
              <a:buChar char="Ø"/>
            </a:pPr>
            <a:r>
              <a:rPr lang="en-US" sz="2400" dirty="0" smtClean="0">
                <a:latin typeface="Times New Roman" pitchFamily="18" charset="0"/>
                <a:cs typeface="Times New Roman" pitchFamily="18" charset="0"/>
              </a:rPr>
              <a:t>Usually characterized by voltages up to 230 kV on the primary side and 12.5Y/7.2 kV, 13.2Y/7.6 kV, 13.8Y/8.0 kV, 24.9Y/14.4 kV, or 34.5Y/19.9 kV on the secondary side.</a:t>
            </a:r>
          </a:p>
          <a:p>
            <a:pPr algn="just">
              <a:buFont typeface="Wingdings" pitchFamily="2" charset="2"/>
              <a:buChar char="Ø"/>
            </a:pPr>
            <a:endParaRPr lang="en-US" sz="2400" dirty="0" smtClean="0">
              <a:latin typeface="Times New Roman" pitchFamily="18" charset="0"/>
              <a:cs typeface="Times New Roman" pitchFamily="18" charset="0"/>
            </a:endParaRPr>
          </a:p>
          <a:p>
            <a:pPr algn="just">
              <a:buFont typeface="Wingdings" pitchFamily="2" charset="2"/>
              <a:buChar char="Ø"/>
            </a:pPr>
            <a:endParaRPr lang="en-US" sz="2400" dirty="0" smtClean="0">
              <a:latin typeface="Times New Roman" pitchFamily="18" charset="0"/>
              <a:cs typeface="Times New Roman" pitchFamily="18" charset="0"/>
            </a:endParaRPr>
          </a:p>
        </p:txBody>
      </p:sp>
      <p:sp>
        <p:nvSpPr>
          <p:cNvPr id="5" name="TextBox 4"/>
          <p:cNvSpPr txBox="1"/>
          <p:nvPr/>
        </p:nvSpPr>
        <p:spPr>
          <a:xfrm>
            <a:off x="0" y="5874603"/>
            <a:ext cx="8839200" cy="830997"/>
          </a:xfrm>
          <a:prstGeom prst="rect">
            <a:avLst/>
          </a:prstGeom>
          <a:noFill/>
        </p:spPr>
        <p:txBody>
          <a:bodyPr wrap="square" rtlCol="0">
            <a:spAutoFit/>
          </a:bodyPr>
          <a:lstStyle/>
          <a:p>
            <a:pPr algn="just">
              <a:buFont typeface="Wingdings" pitchFamily="2" charset="2"/>
              <a:buChar char="Ø"/>
            </a:pPr>
            <a:r>
              <a:rPr lang="en-US" sz="2400" dirty="0">
                <a:latin typeface="Times New Roman" pitchFamily="18" charset="0"/>
                <a:cs typeface="Times New Roman" pitchFamily="18" charset="0"/>
              </a:rPr>
              <a:t>The power transformers commonly used in this application are two-winding type and may be single-phase or three-phase units.</a:t>
            </a:r>
          </a:p>
        </p:txBody>
      </p:sp>
      <p:grpSp>
        <p:nvGrpSpPr>
          <p:cNvPr id="6" name="Group 5"/>
          <p:cNvGrpSpPr/>
          <p:nvPr/>
        </p:nvGrpSpPr>
        <p:grpSpPr>
          <a:xfrm>
            <a:off x="5657850" y="1539240"/>
            <a:ext cx="3943350" cy="3626971"/>
            <a:chOff x="5657850" y="1539240"/>
            <a:chExt cx="3943350" cy="3626971"/>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1539240"/>
              <a:ext cx="3162300" cy="3337560"/>
            </a:xfrm>
            <a:prstGeom prst="rect">
              <a:avLst/>
            </a:prstGeom>
            <a:ln w="88900" cap="sq" cmpd="thickThin">
              <a:solidFill>
                <a:srgbClr val="000000"/>
              </a:solidFill>
              <a:prstDash val="solid"/>
              <a:miter lim="800000"/>
            </a:ln>
            <a:effectLst>
              <a:innerShdw blurRad="76200">
                <a:srgbClr val="000000"/>
              </a:innerShdw>
            </a:effectLst>
          </p:spPr>
        </p:pic>
        <p:sp>
          <p:nvSpPr>
            <p:cNvPr id="8" name="Rectangle 7"/>
            <p:cNvSpPr/>
            <p:nvPr/>
          </p:nvSpPr>
          <p:spPr>
            <a:xfrm>
              <a:off x="5657850" y="4935379"/>
              <a:ext cx="3943350" cy="230832"/>
            </a:xfrm>
            <a:prstGeom prst="rect">
              <a:avLst/>
            </a:prstGeom>
          </p:spPr>
          <p:txBody>
            <a:bodyPr wrap="square">
              <a:spAutoFit/>
            </a:bodyPr>
            <a:lstStyle/>
            <a:p>
              <a:r>
                <a:rPr lang="en-US" sz="900" dirty="0">
                  <a:latin typeface="Times New Roman" pitchFamily="18" charset="0"/>
                  <a:cs typeface="Times New Roman" pitchFamily="18" charset="0"/>
                </a:rPr>
                <a:t>http://www.blackhillsenergy.com/services/programs/electric-system.php</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Data Communications using 61850</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pic>
        <p:nvPicPr>
          <p:cNvPr id="2050" name="Picture 2"/>
          <p:cNvPicPr>
            <a:picLocks noGrp="1" noChangeAspect="1" noChangeArrowheads="1"/>
          </p:cNvPicPr>
          <p:nvPr>
            <p:ph idx="1"/>
          </p:nvPr>
        </p:nvPicPr>
        <p:blipFill>
          <a:blip r:embed="rId2" cstate="print"/>
          <a:srcRect/>
          <a:stretch>
            <a:fillRect/>
          </a:stretch>
        </p:blipFill>
        <p:spPr bwMode="auto">
          <a:xfrm>
            <a:off x="1066800" y="1295400"/>
            <a:ext cx="7046329" cy="4525963"/>
          </a:xfrm>
          <a:prstGeom prst="rect">
            <a:avLst/>
          </a:prstGeom>
          <a:noFill/>
          <a:ln w="9525">
            <a:noFill/>
            <a:miter lim="800000"/>
            <a:headEnd/>
            <a:tailEnd/>
          </a:ln>
        </p:spPr>
      </p:pic>
      <p:sp>
        <p:nvSpPr>
          <p:cNvPr id="6" name="TextBox 5"/>
          <p:cNvSpPr txBox="1"/>
          <p:nvPr/>
        </p:nvSpPr>
        <p:spPr>
          <a:xfrm>
            <a:off x="609600" y="5791200"/>
            <a:ext cx="7620000" cy="923330"/>
          </a:xfrm>
          <a:prstGeom prst="rect">
            <a:avLst/>
          </a:prstGeom>
          <a:noFill/>
        </p:spPr>
        <p:txBody>
          <a:bodyPr wrap="square" rtlCol="0">
            <a:spAutoFit/>
          </a:bodyPr>
          <a:lstStyle/>
          <a:p>
            <a:r>
              <a:rPr lang="en-US" dirty="0" smtClean="0"/>
              <a:t>Instead of dividing data into I/O types likes digital input data, analog input data, etc as is the case with DNP 3.0 , IEC 61850 divides the data into logical groupings such as protection data, switchgear data (shown in picture above)</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dirty="0" smtClean="0"/>
              <a:t>Communication Media</a:t>
            </a:r>
            <a:endParaRPr lang="en-US" dirty="0"/>
          </a:p>
        </p:txBody>
      </p:sp>
      <p:sp>
        <p:nvSpPr>
          <p:cNvPr id="3" name="Content Placeholder 2"/>
          <p:cNvSpPr>
            <a:spLocks noGrp="1"/>
          </p:cNvSpPr>
          <p:nvPr>
            <p:ph idx="1"/>
          </p:nvPr>
        </p:nvSpPr>
        <p:spPr>
          <a:xfrm>
            <a:off x="457200" y="1447800"/>
            <a:ext cx="8229600" cy="4678363"/>
          </a:xfrm>
        </p:spPr>
        <p:txBody>
          <a:bodyPr>
            <a:normAutofit/>
          </a:bodyPr>
          <a:lstStyle/>
          <a:p>
            <a:pPr>
              <a:buNone/>
            </a:pPr>
            <a:r>
              <a:rPr lang="en-US" sz="2600" b="1" u="sng" dirty="0" smtClean="0"/>
              <a:t>ARDIS (Advanced Radio Data Information Service)</a:t>
            </a:r>
          </a:p>
          <a:p>
            <a:pPr lvl="1"/>
            <a:r>
              <a:rPr lang="en-US" sz="2200" dirty="0" smtClean="0"/>
              <a:t>Originally developed jointly by Motorola and IBM in early 1980’s.</a:t>
            </a:r>
          </a:p>
          <a:p>
            <a:pPr lvl="1"/>
            <a:r>
              <a:rPr lang="en-US" sz="2200" dirty="0" smtClean="0"/>
              <a:t>ARDIS is optimized for short message applications that are relatively insensitive to the transmission delay.</a:t>
            </a:r>
          </a:p>
          <a:p>
            <a:pPr lvl="1"/>
            <a:r>
              <a:rPr lang="en-US" sz="2200" dirty="0" smtClean="0"/>
              <a:t>ARDIS uses connection oriented protocols well suited for host/terminal applications.</a:t>
            </a:r>
          </a:p>
          <a:p>
            <a:pPr lvl="1"/>
            <a:r>
              <a:rPr lang="en-US" sz="2200" dirty="0" smtClean="0"/>
              <a:t>As a radio based service, ARDIS can be expected to be immune to most of the Electromagnetic Compatibility (EMC) issues associated with substations.</a:t>
            </a:r>
          </a:p>
          <a:p>
            <a:pPr lvl="1"/>
            <a:r>
              <a:rPr lang="en-US" sz="2200" dirty="0" smtClean="0"/>
              <a:t>Provides 4800 –bps or 19.2 kbps service using 25 kHz channel in the 800 MHz band.</a:t>
            </a:r>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dirty="0" smtClean="0"/>
              <a:t>Communication Media</a:t>
            </a:r>
            <a:endParaRPr lang="en-US" dirty="0"/>
          </a:p>
        </p:txBody>
      </p:sp>
      <p:sp>
        <p:nvSpPr>
          <p:cNvPr id="3" name="Content Placeholder 2"/>
          <p:cNvSpPr>
            <a:spLocks noGrp="1"/>
          </p:cNvSpPr>
          <p:nvPr>
            <p:ph idx="1"/>
          </p:nvPr>
        </p:nvSpPr>
        <p:spPr>
          <a:xfrm>
            <a:off x="457200" y="1447800"/>
            <a:ext cx="8229600" cy="4678363"/>
          </a:xfrm>
        </p:spPr>
        <p:txBody>
          <a:bodyPr>
            <a:normAutofit/>
          </a:bodyPr>
          <a:lstStyle/>
          <a:p>
            <a:pPr>
              <a:buNone/>
            </a:pPr>
            <a:r>
              <a:rPr lang="en-US" sz="3100" b="1" u="sng" dirty="0" smtClean="0"/>
              <a:t>Plain Old Telephone Service (POTS)</a:t>
            </a:r>
          </a:p>
          <a:p>
            <a:r>
              <a:rPr lang="en-US" sz="2200" dirty="0" smtClean="0"/>
              <a:t>Standard 2-wire analog telephone lines known as plain old telephone service (POTS) in the telecommunication industry.</a:t>
            </a:r>
          </a:p>
          <a:p>
            <a:r>
              <a:rPr lang="en-US" sz="2200" dirty="0" smtClean="0"/>
              <a:t>Probably the most economical way to communicate with remote locations in situations where only occasional data transfer is required.</a:t>
            </a:r>
          </a:p>
          <a:p>
            <a:r>
              <a:rPr lang="en-US" sz="2200" dirty="0" smtClean="0"/>
              <a:t>Installation of dial modem is very straight forward and plenty of off-the shelf components are available giving users plenty of options.</a:t>
            </a:r>
          </a:p>
          <a:p>
            <a:r>
              <a:rPr lang="en-US" sz="2200" dirty="0" smtClean="0"/>
              <a:t> Not suitable for transferring large amounts of data since the data rates for modems are limited to 33kbps and below.</a:t>
            </a:r>
          </a:p>
          <a:p>
            <a:r>
              <a:rPr lang="en-US" sz="2200" dirty="0" smtClean="0"/>
              <a:t>GPR  concerns can limit the POTS use.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p:txBody>
          <a:bodyPr>
            <a:normAutofit fontScale="70000" lnSpcReduction="20000"/>
          </a:bodyPr>
          <a:lstStyle/>
          <a:p>
            <a:pPr>
              <a:buNone/>
            </a:pPr>
            <a:r>
              <a:rPr lang="en-US" sz="3400" b="1" u="sng" dirty="0" smtClean="0"/>
              <a:t>Wireless Telephone Service</a:t>
            </a:r>
          </a:p>
          <a:p>
            <a:r>
              <a:rPr lang="en-US" dirty="0" smtClean="0"/>
              <a:t> Wireless telephone service is useful where GPR concerns prevent the installation prevent the installation of POTS line.</a:t>
            </a:r>
          </a:p>
          <a:p>
            <a:endParaRPr lang="en-US" dirty="0" smtClean="0"/>
          </a:p>
          <a:p>
            <a:r>
              <a:rPr lang="en-US" dirty="0" smtClean="0"/>
              <a:t>The biggest difference will be a degradation in performance when compared to POTS since the bandwidth available on a cellular or PCS connection will limit data rates to a maximum of 14.4 kbps.</a:t>
            </a:r>
          </a:p>
          <a:p>
            <a:endParaRPr lang="en-US" dirty="0" smtClean="0"/>
          </a:p>
          <a:p>
            <a:r>
              <a:rPr lang="en-US" dirty="0" smtClean="0"/>
              <a:t>Wireless service is generally priced on flat rate basis with per minute charges. </a:t>
            </a:r>
          </a:p>
          <a:p>
            <a:endParaRPr lang="en-US" dirty="0" smtClean="0"/>
          </a:p>
          <a:p>
            <a:r>
              <a:rPr lang="en-US" dirty="0" smtClean="0"/>
              <a:t>Packages that include a large number of minutes per month can make cellular access to a substation affordable, especially when a connection is only needed a few times per week or less.</a:t>
            </a:r>
          </a:p>
          <a:p>
            <a:pPr>
              <a:buNone/>
            </a:pP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p:txBody>
          <a:bodyPr>
            <a:normAutofit fontScale="92500"/>
          </a:bodyPr>
          <a:lstStyle/>
          <a:p>
            <a:pPr>
              <a:buNone/>
            </a:pPr>
            <a:r>
              <a:rPr lang="en-US" sz="2400" b="1" u="sng" dirty="0" smtClean="0"/>
              <a:t>Cellular Digital Packet Data (CDPD)</a:t>
            </a:r>
          </a:p>
          <a:p>
            <a:r>
              <a:rPr lang="en-US" sz="2400" dirty="0" smtClean="0"/>
              <a:t>In addition to regular wireless telephone service, some cellular service providers offer a service known as CDPD. </a:t>
            </a:r>
          </a:p>
          <a:p>
            <a:r>
              <a:rPr lang="en-US" sz="2400" dirty="0" smtClean="0"/>
              <a:t>CDPD is internet based technology(TCP/IP) that allows the transmission of data on idle cellular channels.</a:t>
            </a:r>
          </a:p>
          <a:p>
            <a:r>
              <a:rPr lang="en-US" sz="2400" dirty="0" smtClean="0"/>
              <a:t>Requires the use of special CDPD radios.</a:t>
            </a:r>
          </a:p>
          <a:p>
            <a:r>
              <a:rPr lang="en-US" sz="2400" dirty="0" smtClean="0"/>
              <a:t>The service is best suited for applications that send bursts of data on an occasional basis, as it is priced on a per-kilobyte basis.</a:t>
            </a:r>
          </a:p>
          <a:p>
            <a:r>
              <a:rPr lang="en-US" sz="2400" dirty="0" smtClean="0"/>
              <a:t>CDPD is generally only available in large metropolitan areas and in most cases only offered by a single wireless service provider in a given area which limits competition and keeps the prices high.</a:t>
            </a:r>
          </a:p>
          <a:p>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a:xfrm>
            <a:off x="457200" y="1447800"/>
            <a:ext cx="8229600" cy="4678363"/>
          </a:xfrm>
        </p:spPr>
        <p:txBody>
          <a:bodyPr>
            <a:normAutofit fontScale="92500"/>
          </a:bodyPr>
          <a:lstStyle/>
          <a:p>
            <a:pPr>
              <a:buNone/>
            </a:pPr>
            <a:r>
              <a:rPr lang="en-US" sz="2800" b="1" u="sng" dirty="0" smtClean="0"/>
              <a:t>Telephone Lines : leased and dial-up</a:t>
            </a:r>
          </a:p>
          <a:p>
            <a:r>
              <a:rPr lang="en-US" sz="2600" dirty="0" smtClean="0"/>
              <a:t>Useful where POTS line is acceptable but continuous access to the substation is desired.</a:t>
            </a:r>
          </a:p>
          <a:p>
            <a:r>
              <a:rPr lang="en-US" sz="2600" dirty="0" smtClean="0"/>
              <a:t>Dedicated lines or leased or private voice –grade lines with standard 3-kHz voice bandwidth can be provided by telephone company.</a:t>
            </a:r>
          </a:p>
          <a:p>
            <a:r>
              <a:rPr lang="en-US" sz="2600" dirty="0" smtClean="0"/>
              <a:t>There are some security issues for all telephone circuits that they can be easily tapped in an obtrusive manner which makes them vulnerable to security attacks.</a:t>
            </a:r>
          </a:p>
          <a:p>
            <a:r>
              <a:rPr lang="en-US" sz="2600" dirty="0" smtClean="0"/>
              <a:t>Some security measures could be enabling sign-on passwords with dial-back modem or physical layer encryption.</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dirty="0" smtClean="0"/>
              <a:t>Communication Media</a:t>
            </a:r>
            <a:endParaRPr lang="en-US" dirty="0"/>
          </a:p>
        </p:txBody>
      </p:sp>
      <p:sp>
        <p:nvSpPr>
          <p:cNvPr id="3" name="Content Placeholder 2"/>
          <p:cNvSpPr>
            <a:spLocks noGrp="1"/>
          </p:cNvSpPr>
          <p:nvPr>
            <p:ph idx="1"/>
          </p:nvPr>
        </p:nvSpPr>
        <p:spPr>
          <a:xfrm>
            <a:off x="457200" y="1447800"/>
            <a:ext cx="8229600" cy="4678363"/>
          </a:xfrm>
        </p:spPr>
        <p:txBody>
          <a:bodyPr>
            <a:normAutofit lnSpcReduction="10000"/>
          </a:bodyPr>
          <a:lstStyle/>
          <a:p>
            <a:pPr>
              <a:buNone/>
            </a:pPr>
            <a:r>
              <a:rPr lang="en-US" sz="2800" b="1" u="sng" dirty="0" smtClean="0"/>
              <a:t>Private Microwave Radio</a:t>
            </a:r>
          </a:p>
          <a:p>
            <a:r>
              <a:rPr lang="en-US" sz="2400" dirty="0" smtClean="0"/>
              <a:t>Many utilities have built their own networks by utilizing high-capacity microwave radio systems. These systems are owned and operated by the utilities </a:t>
            </a:r>
          </a:p>
          <a:p>
            <a:r>
              <a:rPr lang="en-US" sz="2400" dirty="0" smtClean="0"/>
              <a:t>Depending on the radio type, can transmit data anywhere from 1.5 Mbps (24 voice channels) to hundreds of Mbps (thousands of voice channels).</a:t>
            </a:r>
          </a:p>
          <a:p>
            <a:r>
              <a:rPr lang="en-US" sz="2400" dirty="0" smtClean="0"/>
              <a:t>The cost of ownership of a microwave system, however, can be quite high.</a:t>
            </a:r>
          </a:p>
          <a:p>
            <a:r>
              <a:rPr lang="en-US" sz="2400" dirty="0" smtClean="0"/>
              <a:t>Microwave radios require line-of-site transmission and therefore often require tall (100-300 ft.) towers to allow for effective communication</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sz="3100" b="1" u="sng" dirty="0" smtClean="0"/>
              <a:t>Multiple Address Systems (MAS) </a:t>
            </a:r>
          </a:p>
          <a:p>
            <a:r>
              <a:rPr lang="en-US" sz="2600" dirty="0" smtClean="0"/>
              <a:t>Multiple Address Systems (MAS) are 900 MJ3z radio systems designed for SCADA applications.</a:t>
            </a:r>
          </a:p>
          <a:p>
            <a:r>
              <a:rPr lang="en-US" sz="2600" dirty="0" smtClean="0"/>
              <a:t>They operate in a point-to-multipoint mode where a “master” radio station polls “slave” radios located at the substations.</a:t>
            </a:r>
          </a:p>
          <a:p>
            <a:r>
              <a:rPr lang="en-US" sz="2600" dirty="0" smtClean="0"/>
              <a:t>MAS stations typically operate at 9.6 kbps and do not require twisted pair circuits in the substation.</a:t>
            </a:r>
          </a:p>
          <a:p>
            <a:r>
              <a:rPr lang="en-US" sz="2600" dirty="0" smtClean="0"/>
              <a:t>Slow MAS speed limits the number of polls the performed per minute, meaning utility must limit the number of substations its serving with a single MAS.</a:t>
            </a:r>
          </a:p>
          <a:p>
            <a:r>
              <a:rPr lang="en-US" sz="2600" dirty="0" smtClean="0"/>
              <a:t>MAS is a popular communication system used by utilities for SCADA and Distribution Automation (DA) systems.</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a:xfrm>
            <a:off x="457200" y="1371600"/>
            <a:ext cx="8229600" cy="4754563"/>
          </a:xfrm>
        </p:spPr>
        <p:txBody>
          <a:bodyPr>
            <a:normAutofit lnSpcReduction="10000"/>
          </a:bodyPr>
          <a:lstStyle/>
          <a:p>
            <a:pPr>
              <a:buNone/>
            </a:pPr>
            <a:r>
              <a:rPr lang="en-US" sz="2400" b="1" u="sng" dirty="0" smtClean="0"/>
              <a:t>Very Small Aperture Terminal Satellite(VSAT):</a:t>
            </a:r>
          </a:p>
          <a:p>
            <a:r>
              <a:rPr lang="en-US" sz="2400" dirty="0" smtClean="0"/>
              <a:t>VSAT services are specifically tailored towards SCADA applications.</a:t>
            </a:r>
          </a:p>
          <a:p>
            <a:r>
              <a:rPr lang="en-US" sz="2400" dirty="0" smtClean="0"/>
              <a:t>These services utilize a dish approximately 18-24 inches in diameter and are offered by service providers who handle issues such as collection of data and leasing of satellite time.</a:t>
            </a:r>
          </a:p>
          <a:p>
            <a:r>
              <a:rPr lang="en-US" sz="2400" dirty="0" smtClean="0"/>
              <a:t>VSAT systems are especially suited for remote locations that would require expensive leased lies or are otherwise unreachable.</a:t>
            </a:r>
          </a:p>
          <a:p>
            <a:r>
              <a:rPr lang="en-US" sz="2400" dirty="0" smtClean="0"/>
              <a:t>VSAT service providers generally charge a per month charge in the range one or two hundred dollars per month with a per-Mb charge for the data.</a:t>
            </a:r>
          </a:p>
          <a:p>
            <a:endParaRPr lang="en-US" sz="2000" dirty="0" smtClean="0"/>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a:xfrm>
            <a:off x="457200" y="1524000"/>
            <a:ext cx="8229600" cy="4602163"/>
          </a:xfrm>
        </p:spPr>
        <p:txBody>
          <a:bodyPr>
            <a:normAutofit fontScale="70000" lnSpcReduction="20000"/>
          </a:bodyPr>
          <a:lstStyle/>
          <a:p>
            <a:pPr>
              <a:buNone/>
            </a:pPr>
            <a:r>
              <a:rPr lang="en-US" sz="3400" b="1" u="sng" dirty="0" smtClean="0"/>
              <a:t>Land-Mobile Two-Way Radio</a:t>
            </a:r>
          </a:p>
          <a:p>
            <a:r>
              <a:rPr lang="en-US" dirty="0" smtClean="0"/>
              <a:t>For applications that transmit small amounts of data, traditional two-way radio systems may be able to support communication.</a:t>
            </a:r>
          </a:p>
          <a:p>
            <a:r>
              <a:rPr lang="en-US" dirty="0" smtClean="0"/>
              <a:t>Applications suited for two-way radio include report-by-exception alarms (i.e. simple contact closures) or simple telemetry such as the report of a river level every minute or two.</a:t>
            </a:r>
          </a:p>
          <a:p>
            <a:r>
              <a:rPr lang="en-US" dirty="0" smtClean="0"/>
              <a:t>The biggest drawback to two-way radio is probably its relatively low speed and short range.</a:t>
            </a:r>
          </a:p>
          <a:p>
            <a:r>
              <a:rPr lang="en-US" dirty="0" smtClean="0"/>
              <a:t>Data rates are usually 9.6 kbps or less, although some dedicated links can run as fast as 19200 bps.</a:t>
            </a:r>
          </a:p>
          <a:p>
            <a:r>
              <a:rPr lang="en-US" dirty="0" smtClean="0"/>
              <a:t>Two-way radio is usually considered when a low cost solution is needed for transmitting low-speed data a short distance (10 miles or less)</a:t>
            </a:r>
            <a:endParaRPr lang="en-US" b="1" u="sng"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cs typeface="Times New Roman" pitchFamily="18" charset="0"/>
              </a:rPr>
              <a:t>Distribution Substation</a:t>
            </a:r>
            <a:endParaRPr lang="en-US" dirty="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cs typeface="Times New Roman" pitchFamily="18" charset="0"/>
              </a:rPr>
              <a:pPr/>
              <a:t>7</a:t>
            </a:fld>
            <a:endParaRPr lang="en-US" dirty="0">
              <a:cs typeface="Times New Roman" pitchFamily="18" charset="0"/>
            </a:endParaRPr>
          </a:p>
        </p:txBody>
      </p:sp>
      <p:pic>
        <p:nvPicPr>
          <p:cNvPr id="5" name="Picture 2"/>
          <p:cNvPicPr>
            <a:picLocks noGrp="1" noChangeAspect="1" noChangeArrowheads="1"/>
          </p:cNvPicPr>
          <p:nvPr>
            <p:ph idx="1"/>
          </p:nvPr>
        </p:nvPicPr>
        <p:blipFill>
          <a:blip r:embed="rId2" cstate="print"/>
          <a:srcRect/>
          <a:stretch>
            <a:fillRect/>
          </a:stretch>
        </p:blipFill>
        <p:spPr bwMode="auto">
          <a:xfrm>
            <a:off x="152400" y="914400"/>
            <a:ext cx="8229600" cy="2092569"/>
          </a:xfrm>
          <a:prstGeom prst="rect">
            <a:avLst/>
          </a:prstGeom>
          <a:noFill/>
          <a:ln w="9525">
            <a:noFill/>
            <a:miter lim="800000"/>
            <a:headEnd/>
            <a:tailEnd/>
          </a:ln>
        </p:spPr>
      </p:pic>
      <p:sp>
        <p:nvSpPr>
          <p:cNvPr id="6" name="TextBox 5"/>
          <p:cNvSpPr txBox="1"/>
          <p:nvPr/>
        </p:nvSpPr>
        <p:spPr>
          <a:xfrm>
            <a:off x="2590800" y="2895600"/>
            <a:ext cx="38100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 1.1 : Basic Distribution Substation </a:t>
            </a:r>
            <a:endParaRPr lang="en-US" dirty="0">
              <a:latin typeface="Times New Roman" pitchFamily="18" charset="0"/>
              <a:cs typeface="Times New Roman" pitchFamily="18" charset="0"/>
            </a:endParaRPr>
          </a:p>
        </p:txBody>
      </p:sp>
      <p:sp>
        <p:nvSpPr>
          <p:cNvPr id="7" name="Rectangle 6"/>
          <p:cNvSpPr/>
          <p:nvPr/>
        </p:nvSpPr>
        <p:spPr>
          <a:xfrm>
            <a:off x="0" y="3352800"/>
            <a:ext cx="9144000" cy="3416320"/>
          </a:xfrm>
          <a:prstGeom prst="rect">
            <a:avLst/>
          </a:prstGeom>
        </p:spPr>
        <p:txBody>
          <a:bodyPr wrap="square">
            <a:spAutoFit/>
          </a:bodyPr>
          <a:lstStyle/>
          <a:p>
            <a:pPr>
              <a:buFont typeface="Wingdings" pitchFamily="2" charset="2"/>
              <a:buChar char="Ø"/>
            </a:pPr>
            <a:r>
              <a:rPr lang="en-US" sz="2400" dirty="0" smtClean="0">
                <a:latin typeface="Times New Roman" pitchFamily="18" charset="0"/>
                <a:cs typeface="Times New Roman" pitchFamily="18" charset="0"/>
              </a:rPr>
              <a:t>The two primary distribution feeders of the substation illustrated in Figure 1.1 are protected by either power circuit breakers or automatic circuit reclosers. </a:t>
            </a:r>
          </a:p>
          <a:p>
            <a:pPr>
              <a:buFont typeface="Wingdings" pitchFamily="2" charset="2"/>
              <a:buChar char="Ø"/>
            </a:pPr>
            <a:r>
              <a:rPr lang="en-US" sz="2400" dirty="0" smtClean="0">
                <a:latin typeface="Times New Roman" pitchFamily="18" charset="0"/>
                <a:cs typeface="Times New Roman" pitchFamily="18" charset="0"/>
              </a:rPr>
              <a:t>Disconnect switches on both the source and load sides permit isolation during maintenance or other periods when complete de-</a:t>
            </a:r>
            <a:r>
              <a:rPr lang="en-US" sz="2400" dirty="0" err="1" smtClean="0">
                <a:latin typeface="Times New Roman" pitchFamily="18" charset="0"/>
                <a:cs typeface="Times New Roman" pitchFamily="18" charset="0"/>
              </a:rPr>
              <a:t>energization</a:t>
            </a:r>
            <a:r>
              <a:rPr lang="en-US" sz="2400" dirty="0" smtClean="0">
                <a:latin typeface="Times New Roman" pitchFamily="18" charset="0"/>
                <a:cs typeface="Times New Roman" pitchFamily="18" charset="0"/>
              </a:rPr>
              <a:t> is required.</a:t>
            </a:r>
          </a:p>
          <a:p>
            <a:pPr>
              <a:buFont typeface="Wingdings" pitchFamily="2" charset="2"/>
              <a:buChar char="Ø"/>
            </a:pPr>
            <a:r>
              <a:rPr lang="en-US" sz="2400" dirty="0" smtClean="0">
                <a:latin typeface="Times New Roman" pitchFamily="18" charset="0"/>
                <a:cs typeface="Times New Roman" pitchFamily="18" charset="0"/>
              </a:rPr>
              <a:t>The switches can be either single-pole, single-throw, hook stick-operated or three-pole, single-throw, group-operated, depending on the arrangement.</a:t>
            </a:r>
            <a:endParaRPr lang="en-US" sz="2400" dirty="0">
              <a:latin typeface="Times New Roman" pitchFamily="18" charset="0"/>
              <a:cs typeface="Times New Roman"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a:xfrm>
            <a:off x="457200" y="1447800"/>
            <a:ext cx="8229600" cy="4678363"/>
          </a:xfrm>
        </p:spPr>
        <p:txBody>
          <a:bodyPr>
            <a:normAutofit fontScale="70000" lnSpcReduction="20000"/>
          </a:bodyPr>
          <a:lstStyle/>
          <a:p>
            <a:pPr>
              <a:buNone/>
            </a:pPr>
            <a:r>
              <a:rPr lang="en-US" sz="3400" b="1" u="sng" dirty="0" smtClean="0"/>
              <a:t>Optical Fiber</a:t>
            </a:r>
          </a:p>
          <a:p>
            <a:r>
              <a:rPr lang="en-US" dirty="0" smtClean="0"/>
              <a:t>The most versatile technology of substation communication.</a:t>
            </a:r>
          </a:p>
          <a:p>
            <a:r>
              <a:rPr lang="en-US" dirty="0" smtClean="0"/>
              <a:t>Optical fiber have the capability of operating at extremely high data rates. </a:t>
            </a:r>
          </a:p>
          <a:p>
            <a:r>
              <a:rPr lang="en-US" dirty="0" smtClean="0"/>
              <a:t>A wide variety of applications (not only telecommunications but also protective relaying and measurement systems) have been adapted to work over optical media.</a:t>
            </a:r>
          </a:p>
          <a:p>
            <a:r>
              <a:rPr lang="en-US" dirty="0" smtClean="0"/>
              <a:t>Optical Fiber does not conduct electricity and hence its very safe from GPR perspective.</a:t>
            </a:r>
          </a:p>
          <a:p>
            <a:r>
              <a:rPr lang="en-US" dirty="0" smtClean="0"/>
              <a:t>Fiber optic systems can be obtained that can transfer data anywhere from 1.5 Mbps (24 voice channels) to almost 10 </a:t>
            </a:r>
            <a:r>
              <a:rPr lang="en-US" dirty="0" err="1" smtClean="0"/>
              <a:t>Gbps</a:t>
            </a:r>
            <a:r>
              <a:rPr lang="en-US" dirty="0" smtClean="0"/>
              <a:t> (well over 100,000 voice channels).</a:t>
            </a:r>
          </a:p>
          <a:p>
            <a:r>
              <a:rPr lang="en-US" dirty="0" smtClean="0"/>
              <a:t>The fiber optic cable itself is quite expensive to install but the enormous capacity makes it possible for utilities to share capacity with outside parties, which helps recover the cost of installation.</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p:txBody>
          <a:bodyPr>
            <a:normAutofit lnSpcReduction="10000"/>
          </a:bodyPr>
          <a:lstStyle/>
          <a:p>
            <a:pPr>
              <a:buNone/>
            </a:pPr>
            <a:r>
              <a:rPr lang="en-US" sz="3100" b="1" u="sng" dirty="0" smtClean="0"/>
              <a:t>Power-Line Carrier (PLC)</a:t>
            </a:r>
          </a:p>
          <a:p>
            <a:r>
              <a:rPr lang="en-US" sz="2200" dirty="0" smtClean="0"/>
              <a:t>PLC systems operating on narrow channels between 30 and 500kHz are frequently used for high-voltage line protective relaying applications.</a:t>
            </a:r>
          </a:p>
          <a:p>
            <a:r>
              <a:rPr lang="en-US" sz="2200" dirty="0" smtClean="0"/>
              <a:t>Typically one station sends a signal to trip a relay in another station by using simple one-bit messages using either amplitude or frequency shift keying.</a:t>
            </a:r>
          </a:p>
          <a:p>
            <a:r>
              <a:rPr lang="en-US" sz="2200" dirty="0" smtClean="0"/>
              <a:t>Some PLC systems have also been developed for specialized distribution feeder applications such as remote meter reading and distribution automation.</a:t>
            </a:r>
          </a:p>
          <a:p>
            <a:r>
              <a:rPr lang="en-US" sz="2200" dirty="0" smtClean="0"/>
              <a:t>The TWACS (Two-Way Automatic Communication System) is one such PLC system used for both meter reading and distribution automation.</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Media</a:t>
            </a:r>
            <a:endParaRPr lang="en-US" dirty="0"/>
          </a:p>
        </p:txBody>
      </p:sp>
      <p:sp>
        <p:nvSpPr>
          <p:cNvPr id="3" name="Content Placeholder 2"/>
          <p:cNvSpPr>
            <a:spLocks noGrp="1"/>
          </p:cNvSpPr>
          <p:nvPr>
            <p:ph idx="1"/>
          </p:nvPr>
        </p:nvSpPr>
        <p:spPr>
          <a:xfrm>
            <a:off x="457200" y="1371600"/>
            <a:ext cx="8229600" cy="4754563"/>
          </a:xfrm>
        </p:spPr>
        <p:txBody>
          <a:bodyPr>
            <a:normAutofit/>
          </a:bodyPr>
          <a:lstStyle/>
          <a:p>
            <a:pPr>
              <a:buNone/>
            </a:pPr>
            <a:r>
              <a:rPr lang="en-US" sz="2400" b="1" u="sng" dirty="0" smtClean="0"/>
              <a:t>Short Message System (SMS)</a:t>
            </a:r>
          </a:p>
          <a:p>
            <a:r>
              <a:rPr lang="en-US" sz="2000" dirty="0" smtClean="0"/>
              <a:t>Also known as text messaging uses forward and reverse control channels of cell phone systems to provide two-way communication for very short telemetry messages.</a:t>
            </a:r>
          </a:p>
          <a:p>
            <a:r>
              <a:rPr lang="en-US" sz="2000" dirty="0" smtClean="0"/>
              <a:t>Well suited for control and status messaging from simple remote terminal units (RTUs).</a:t>
            </a:r>
          </a:p>
          <a:p>
            <a:r>
              <a:rPr lang="en-US" sz="2000" dirty="0" smtClean="0"/>
              <a:t>Utility interface to the system is provided using internet , telephone and pager services.</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Standards	</a:t>
            </a:r>
            <a:endParaRPr lang="en-US" dirty="0"/>
          </a:p>
        </p:txBody>
      </p:sp>
      <p:sp>
        <p:nvSpPr>
          <p:cNvPr id="3" name="Content Placeholder 2"/>
          <p:cNvSpPr>
            <a:spLocks noGrp="1"/>
          </p:cNvSpPr>
          <p:nvPr>
            <p:ph idx="1"/>
          </p:nvPr>
        </p:nvSpPr>
        <p:spPr/>
        <p:txBody>
          <a:bodyPr>
            <a:normAutofit lnSpcReduction="10000"/>
          </a:bodyPr>
          <a:lstStyle/>
          <a:p>
            <a:r>
              <a:rPr lang="en-US" dirty="0" smtClean="0"/>
              <a:t>IEEE 802.x Networking Standards</a:t>
            </a:r>
          </a:p>
          <a:p>
            <a:r>
              <a:rPr lang="en-US" dirty="0" smtClean="0"/>
              <a:t>IEEE Electromagnetic Interference (EMI) Standards</a:t>
            </a:r>
          </a:p>
          <a:p>
            <a:r>
              <a:rPr lang="en-US" dirty="0" smtClean="0"/>
              <a:t>IEC 870-5 Standards</a:t>
            </a:r>
          </a:p>
          <a:p>
            <a:r>
              <a:rPr lang="en-US" dirty="0" smtClean="0"/>
              <a:t>DNP3 specifications</a:t>
            </a:r>
          </a:p>
          <a:p>
            <a:r>
              <a:rPr lang="en-US" dirty="0" smtClean="0"/>
              <a:t>IEC 870-6 TASE.2 (UCA/ICCP) Standards</a:t>
            </a:r>
          </a:p>
          <a:p>
            <a:r>
              <a:rPr lang="en-US" dirty="0" smtClean="0"/>
              <a:t>IEC 61850/UCA Standards</a:t>
            </a:r>
          </a:p>
          <a:p>
            <a:r>
              <a:rPr lang="en-US" dirty="0" smtClean="0"/>
              <a:t>ISO Reference Models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143000"/>
          </a:xfrm>
        </p:spPr>
        <p:txBody>
          <a:bodyPr/>
          <a:lstStyle/>
          <a:p>
            <a:r>
              <a:rPr lang="en-US" dirty="0" smtClean="0"/>
              <a:t>Part 4: SA and Cyber Security</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74</a:t>
            </a:fld>
            <a:endParaRPr lang="en-US"/>
          </a:p>
        </p:txBody>
      </p:sp>
    </p:spTree>
    <p:extLst>
      <p:ext uri="{BB962C8B-B14F-4D97-AF65-F5344CB8AC3E}">
        <p14:creationId xmlns:p14="http://schemas.microsoft.com/office/powerpoint/2010/main" val="2956260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Terminology</a:t>
            </a:r>
            <a:endParaRPr lang="en-US" dirty="0"/>
          </a:p>
        </p:txBody>
      </p:sp>
      <p:sp>
        <p:nvSpPr>
          <p:cNvPr id="3" name="Content Placeholder 2"/>
          <p:cNvSpPr>
            <a:spLocks noGrp="1"/>
          </p:cNvSpPr>
          <p:nvPr>
            <p:ph idx="1"/>
          </p:nvPr>
        </p:nvSpPr>
        <p:spPr/>
        <p:txBody>
          <a:bodyPr>
            <a:normAutofit lnSpcReduction="10000"/>
          </a:bodyPr>
          <a:lstStyle/>
          <a:p>
            <a:r>
              <a:rPr lang="en-US" dirty="0" smtClean="0"/>
              <a:t>Cyber Security: Security from threats conveyed by computer or computer terminals, also the protection of other physical assets from modification or damage from accidental r malicious misuse of computer based control facilities.</a:t>
            </a:r>
          </a:p>
          <a:p>
            <a:r>
              <a:rPr lang="en-US" dirty="0" smtClean="0"/>
              <a:t>Default password: A password is a sequence of characters that one must input to gain access to a file, application or computer system.</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Cyber Security Terminology (Contd..)</a:t>
            </a:r>
            <a:endParaRPr lang="en-US" dirty="0"/>
          </a:p>
        </p:txBody>
      </p:sp>
      <p:sp>
        <p:nvSpPr>
          <p:cNvPr id="3" name="Content Placeholder 2"/>
          <p:cNvSpPr>
            <a:spLocks noGrp="1"/>
          </p:cNvSpPr>
          <p:nvPr>
            <p:ph idx="1"/>
          </p:nvPr>
        </p:nvSpPr>
        <p:spPr/>
        <p:txBody>
          <a:bodyPr/>
          <a:lstStyle/>
          <a:p>
            <a:r>
              <a:rPr lang="en-US" dirty="0" smtClean="0"/>
              <a:t>DNP3: Distributed networks protocol, a non-proprietary communications protocol designed to optimize the transmission of data acquisition information and control commands from one computer to another.</a:t>
            </a:r>
          </a:p>
          <a:p>
            <a:r>
              <a:rPr lang="en-US" dirty="0" smtClean="0"/>
              <a:t>Firewall: A device that implements security policies to keep a network safe from unwanted data traffic   </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Cyber Security Terminology (Contd..)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Protocol: A formal set of conventions governing the relative timing of message exchange between two communication terminals.</a:t>
            </a:r>
          </a:p>
          <a:p>
            <a:r>
              <a:rPr lang="en-US" dirty="0" smtClean="0"/>
              <a:t>RTU: Remote terminal unit, the entire complement of devices, functional modules, and assemblies that are electrically interconnected to effect the remote station supervisory functions. The equipment includes the interface with the communication channel but </a:t>
            </a:r>
            <a:r>
              <a:rPr lang="en-US" dirty="0" err="1" smtClean="0"/>
              <a:t>doesnot</a:t>
            </a:r>
            <a:r>
              <a:rPr lang="en-US" dirty="0" smtClean="0"/>
              <a:t> include the interconnecting channel.</a:t>
            </a:r>
          </a:p>
          <a:p>
            <a:r>
              <a:rPr lang="en-US" dirty="0" smtClean="0"/>
              <a:t>Remote access: Access to the control system or IED by a user whose operation terminal is not directly connected to the control system or IED. </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Cyber Security Concerns</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smtClean="0"/>
              <a:t>Some examples are :</a:t>
            </a:r>
          </a:p>
          <a:p>
            <a:pPr lvl="1" algn="just"/>
            <a:r>
              <a:rPr lang="en-US" dirty="0" smtClean="0"/>
              <a:t>Relay Settings : They are often accessed by protection engineers to update and change the settings values. </a:t>
            </a:r>
          </a:p>
          <a:p>
            <a:pPr lvl="1" algn="just"/>
            <a:r>
              <a:rPr lang="en-US" dirty="0" smtClean="0"/>
              <a:t>Insecure communications media: The data messages that substation IEDs exchange with the outside world are often transmitted over media that are potentially open to eavesdropping or active intrusion.</a:t>
            </a:r>
          </a:p>
          <a:p>
            <a:pPr lvl="1" algn="just"/>
            <a:r>
              <a:rPr lang="en-US" dirty="0" smtClean="0"/>
              <a:t>Open Protocols: The communication protocols most frequently used in substations are very well known.</a:t>
            </a:r>
          </a:p>
          <a:p>
            <a:pPr lvl="1" algn="just"/>
            <a:r>
              <a:rPr lang="en-US" dirty="0" smtClean="0"/>
              <a:t>Lack of authentication: Communication protocols in current use do not provide a secure means for systems that exchange data to authenticate each other’s identity.</a:t>
            </a:r>
          </a:p>
          <a:p>
            <a:pPr lvl="1" algn="just"/>
            <a:endParaRPr lang="en-US" dirty="0" smtClean="0"/>
          </a:p>
          <a:p>
            <a:pPr lvl="1" algn="just"/>
            <a:endParaRPr lang="en-US" dirty="0" smtClean="0"/>
          </a:p>
          <a:p>
            <a:pPr algn="just"/>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78</a:t>
            </a:fld>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References</a:t>
            </a:r>
            <a:endParaRPr lang="en-US" dirty="0"/>
          </a:p>
        </p:txBody>
      </p:sp>
      <p:sp>
        <p:nvSpPr>
          <p:cNvPr id="3" name="Content Placeholder 2"/>
          <p:cNvSpPr>
            <a:spLocks noGrp="1"/>
          </p:cNvSpPr>
          <p:nvPr>
            <p:ph idx="1"/>
          </p:nvPr>
        </p:nvSpPr>
        <p:spPr>
          <a:xfrm>
            <a:off x="0" y="1143000"/>
            <a:ext cx="9144000" cy="5562600"/>
          </a:xfrm>
        </p:spPr>
        <p:txBody>
          <a:bodyPr>
            <a:normAutofit fontScale="85000" lnSpcReduction="10000"/>
          </a:bodyPr>
          <a:lstStyle/>
          <a:p>
            <a:pPr marL="514350" indent="-514350">
              <a:buFont typeface="+mj-lt"/>
              <a:buAutoNum type="arabicPeriod"/>
            </a:pPr>
            <a:r>
              <a:rPr lang="en-US" sz="2400" dirty="0" smtClean="0">
                <a:hlinkClick r:id="rId2"/>
              </a:rPr>
              <a:t>http://www.electricenergyonline.com/?page=show_article&amp;mag=43&amp;article=321</a:t>
            </a:r>
            <a:endParaRPr lang="en-US" sz="2400" dirty="0" smtClean="0"/>
          </a:p>
          <a:p>
            <a:pPr marL="514350" indent="-514350">
              <a:buFont typeface="+mj-lt"/>
              <a:buAutoNum type="arabicPeriod"/>
            </a:pPr>
            <a:r>
              <a:rPr lang="en-US" sz="2400" dirty="0" smtClean="0"/>
              <a:t>A.P </a:t>
            </a:r>
            <a:r>
              <a:rPr lang="en-US" sz="2400" dirty="0" err="1" smtClean="0"/>
              <a:t>Apostolov</a:t>
            </a:r>
            <a:r>
              <a:rPr lang="en-US" sz="2400" dirty="0" smtClean="0"/>
              <a:t>, “ Configuration Requirements for UCA based IEDs for Protection and Control,” CIGRE 2001 SC 34 Colloquium, Sibiu, Sept. 2001</a:t>
            </a:r>
          </a:p>
          <a:p>
            <a:pPr marL="514350" indent="-514350">
              <a:buFont typeface="+mj-lt"/>
              <a:buAutoNum type="arabicPeriod"/>
            </a:pPr>
            <a:r>
              <a:rPr lang="en-US" sz="2400" dirty="0" smtClean="0">
                <a:hlinkClick r:id="rId3"/>
              </a:rPr>
              <a:t>http://www.ece.iit.edu/~flueck/chicago_pes/2002/SA_Fund_BestPractices.pdf</a:t>
            </a:r>
            <a:endParaRPr lang="en-US" sz="2400" dirty="0" smtClean="0"/>
          </a:p>
          <a:p>
            <a:pPr marL="514350" indent="-514350">
              <a:buFont typeface="+mj-lt"/>
              <a:buAutoNum type="arabicPeriod"/>
            </a:pPr>
            <a:r>
              <a:rPr lang="en-US" sz="2400" dirty="0" smtClean="0">
                <a:hlinkClick r:id="rId4"/>
              </a:rPr>
              <a:t>http://www.atrakenergy.com/Resources/PSC-2004.pdf</a:t>
            </a:r>
            <a:endParaRPr lang="en-US" sz="2400" dirty="0" smtClean="0"/>
          </a:p>
          <a:p>
            <a:pPr marL="514350" indent="-514350">
              <a:buFont typeface="+mj-lt"/>
              <a:buAutoNum type="arabicPeriod"/>
            </a:pPr>
            <a:r>
              <a:rPr lang="en-US" sz="2400" i="1" dirty="0" smtClean="0">
                <a:hlinkClick r:id="rId5"/>
              </a:rPr>
              <a:t>www.ee.iastate.edu/~jdm/ee653/</a:t>
            </a:r>
            <a:r>
              <a:rPr lang="en-US" sz="2400" b="1" i="1" dirty="0" smtClean="0">
                <a:hlinkClick r:id="rId5"/>
              </a:rPr>
              <a:t>SubstationReliability.pdf</a:t>
            </a:r>
            <a:endParaRPr lang="en-US" sz="2400" b="1" i="1" dirty="0" smtClean="0"/>
          </a:p>
          <a:p>
            <a:pPr marL="514350" indent="-514350">
              <a:buFont typeface="+mj-lt"/>
              <a:buAutoNum type="arabicPeriod"/>
            </a:pPr>
            <a:r>
              <a:rPr lang="en-US" sz="2400" dirty="0"/>
              <a:t>http://www.csanyigroup.com/air-insulated-substations-bus-switching-configurations</a:t>
            </a:r>
            <a:endParaRPr lang="en-US" sz="2400" dirty="0" smtClean="0"/>
          </a:p>
          <a:p>
            <a:pPr marL="514350" indent="-514350">
              <a:buFont typeface="+mj-lt"/>
              <a:buAutoNum type="arabicPeriod"/>
            </a:pPr>
            <a:r>
              <a:rPr lang="en-US" sz="2400" dirty="0">
                <a:hlinkClick r:id="rId6"/>
              </a:rPr>
              <a:t>http://</a:t>
            </a:r>
            <a:r>
              <a:rPr lang="en-US" sz="2400" dirty="0" smtClean="0">
                <a:hlinkClick r:id="rId6"/>
              </a:rPr>
              <a:t>www.powertransformer.us/substationtransformers.htm</a:t>
            </a:r>
            <a:endParaRPr lang="en-US" sz="2400" dirty="0" smtClean="0"/>
          </a:p>
          <a:p>
            <a:pPr marL="514350" indent="-514350">
              <a:buFont typeface="+mj-lt"/>
              <a:buAutoNum type="arabicPeriod"/>
            </a:pPr>
            <a:r>
              <a:rPr lang="en-US" sz="2400" dirty="0"/>
              <a:t>McDonald, J.D.; , "Substation automation. IED integration and availability of information," </a:t>
            </a:r>
            <a:r>
              <a:rPr lang="en-US" sz="2400" i="1" dirty="0"/>
              <a:t>Power and Energy Magazine, IEEE</a:t>
            </a:r>
            <a:r>
              <a:rPr lang="en-US" sz="2400" dirty="0"/>
              <a:t> , vol.1, no.2, pp. 22- 31, Mar/Apr 2003</a:t>
            </a:r>
            <a:br>
              <a:rPr lang="en-US" sz="2400" dirty="0"/>
            </a:br>
            <a:r>
              <a:rPr lang="en-US" sz="2400" dirty="0" err="1"/>
              <a:t>doi</a:t>
            </a:r>
            <a:r>
              <a:rPr lang="en-US" sz="2400" dirty="0"/>
              <a:t>: 10.1109/MPAE.2003.1192023</a:t>
            </a:r>
            <a:br>
              <a:rPr lang="en-US" sz="2400" dirty="0"/>
            </a:br>
            <a:r>
              <a:rPr lang="en-US" sz="2400" dirty="0"/>
              <a:t>URL: </a:t>
            </a:r>
            <a:r>
              <a:rPr lang="en-US" sz="2400" dirty="0">
                <a:hlinkClick r:id="rId7"/>
              </a:rPr>
              <a:t>http://ieeexplore.ieee.org/stamp/stamp.jsp?tp=&amp;arnumber=1192023&amp;isnumber=26717</a:t>
            </a:r>
            <a:r>
              <a:rPr lang="en-US" sz="2400" dirty="0"/>
              <a:t/>
            </a:r>
            <a:br>
              <a:rPr lang="en-US" sz="2400" dirty="0"/>
            </a:br>
            <a:r>
              <a:rPr lang="en-US" sz="2400" dirty="0"/>
              <a:t/>
            </a:r>
            <a:br>
              <a:rPr lang="en-US" sz="2400" dirty="0"/>
            </a:br>
            <a:endParaRPr lang="en-US" sz="2400" dirty="0" smtClean="0"/>
          </a:p>
          <a:p>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71600"/>
            <a:ext cx="5181600" cy="4525963"/>
          </a:xfrm>
        </p:spPr>
        <p:txBody>
          <a:bodyPr>
            <a:noAutofit/>
          </a:bodyPr>
          <a:lstStyle/>
          <a:p>
            <a:r>
              <a:rPr lang="en-US" sz="2400" dirty="0">
                <a:cs typeface="Times New Roman" pitchFamily="18" charset="0"/>
              </a:rPr>
              <a:t>Voltage </a:t>
            </a:r>
            <a:r>
              <a:rPr lang="en-US" sz="2400" dirty="0" smtClean="0">
                <a:cs typeface="Times New Roman" pitchFamily="18" charset="0"/>
              </a:rPr>
              <a:t>is stepped </a:t>
            </a:r>
            <a:r>
              <a:rPr lang="en-US" sz="2400" dirty="0">
                <a:cs typeface="Times New Roman" pitchFamily="18" charset="0"/>
              </a:rPr>
              <a:t>up from generation levels (3.3,6.6,11,33kv) to </a:t>
            </a:r>
            <a:r>
              <a:rPr lang="en-US" sz="2400" dirty="0" smtClean="0">
                <a:cs typeface="Times New Roman" pitchFamily="18" charset="0"/>
              </a:rPr>
              <a:t>over 39kv </a:t>
            </a:r>
            <a:r>
              <a:rPr lang="en-US" sz="2400" dirty="0">
                <a:cs typeface="Times New Roman" pitchFamily="18" charset="0"/>
              </a:rPr>
              <a:t>so that a huge amount of power can be transmitted over large </a:t>
            </a:r>
            <a:r>
              <a:rPr lang="en-US" sz="2400" dirty="0" smtClean="0">
                <a:cs typeface="Times New Roman" pitchFamily="18" charset="0"/>
              </a:rPr>
              <a:t>distances.</a:t>
            </a:r>
          </a:p>
          <a:p>
            <a:pPr lvl="1"/>
            <a:r>
              <a:rPr lang="en-US" sz="2000" dirty="0" smtClean="0">
                <a:cs typeface="Times New Roman" pitchFamily="18" charset="0"/>
              </a:rPr>
              <a:t>Transmitting at high voltage and lower current minimizes power losses over the distance</a:t>
            </a:r>
          </a:p>
          <a:p>
            <a:r>
              <a:rPr lang="en-US" sz="2400" dirty="0" smtClean="0">
                <a:cs typeface="Times New Roman" pitchFamily="18" charset="0"/>
              </a:rPr>
              <a:t>Commonly used transmission voltages are 69kv and 138kv, but there are also 44kv, 115kv, 161kv, 169kv, 230kv, and on large systems 345kv and 500kv. [13]</a:t>
            </a:r>
            <a:endParaRPr lang="en-US" sz="2400" dirty="0">
              <a:cs typeface="Times New Roman" pitchFamily="18" charset="0"/>
            </a:endParaRPr>
          </a:p>
          <a:p>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
        <p:nvSpPr>
          <p:cNvPr id="5" name="Title 1"/>
          <p:cNvSpPr>
            <a:spLocks noGrp="1"/>
          </p:cNvSpPr>
          <p:nvPr>
            <p:ph type="title"/>
          </p:nvPr>
        </p:nvSpPr>
        <p:spPr>
          <a:xfrm>
            <a:off x="381000" y="304800"/>
            <a:ext cx="8229600" cy="1143000"/>
          </a:xfrm>
        </p:spPr>
        <p:txBody>
          <a:bodyPr>
            <a:normAutofit/>
          </a:bodyPr>
          <a:lstStyle/>
          <a:p>
            <a:r>
              <a:rPr lang="en-US" sz="3200" dirty="0" smtClean="0"/>
              <a:t>Transmission Substation</a:t>
            </a:r>
            <a:endParaRPr lang="en-US" sz="3200" dirty="0"/>
          </a:p>
        </p:txBody>
      </p:sp>
      <p:grpSp>
        <p:nvGrpSpPr>
          <p:cNvPr id="7" name="Group 6"/>
          <p:cNvGrpSpPr/>
          <p:nvPr/>
        </p:nvGrpSpPr>
        <p:grpSpPr>
          <a:xfrm>
            <a:off x="5276850" y="1905000"/>
            <a:ext cx="3943350" cy="3733800"/>
            <a:chOff x="4667250" y="2819400"/>
            <a:chExt cx="3943350" cy="373380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2819400"/>
              <a:ext cx="3268597" cy="3449749"/>
            </a:xfrm>
            <a:prstGeom prst="rect">
              <a:avLst/>
            </a:prstGeom>
            <a:ln w="88900" cap="sq" cmpd="thickThin">
              <a:solidFill>
                <a:srgbClr val="000000"/>
              </a:solidFill>
              <a:prstDash val="solid"/>
              <a:miter lim="800000"/>
            </a:ln>
            <a:effectLst>
              <a:innerShdw blurRad="76200">
                <a:srgbClr val="000000"/>
              </a:innerShdw>
            </a:effectLst>
          </p:spPr>
        </p:pic>
        <p:sp>
          <p:nvSpPr>
            <p:cNvPr id="6" name="Rectangle 5"/>
            <p:cNvSpPr/>
            <p:nvPr/>
          </p:nvSpPr>
          <p:spPr>
            <a:xfrm>
              <a:off x="4667250" y="6306979"/>
              <a:ext cx="3943350" cy="246221"/>
            </a:xfrm>
            <a:prstGeom prst="rect">
              <a:avLst/>
            </a:prstGeom>
          </p:spPr>
          <p:txBody>
            <a:bodyPr wrap="square">
              <a:spAutoFit/>
            </a:bodyPr>
            <a:lstStyle/>
            <a:p>
              <a:r>
                <a:rPr lang="en-US" sz="1000" dirty="0">
                  <a:latin typeface="Times New Roman" pitchFamily="18" charset="0"/>
                  <a:cs typeface="Times New Roman" pitchFamily="18" charset="0"/>
                </a:rPr>
                <a:t>http://www.blackhillsenergy.com/services/programs/electric-system.php</a:t>
              </a:r>
            </a:p>
          </p:txBody>
        </p:sp>
      </p:grpSp>
    </p:spTree>
    <p:extLst>
      <p:ext uri="{BB962C8B-B14F-4D97-AF65-F5344CB8AC3E}">
        <p14:creationId xmlns:p14="http://schemas.microsoft.com/office/powerpoint/2010/main" val="13933823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(Contd..)</a:t>
            </a:r>
            <a:endParaRPr lang="en-US" dirty="0"/>
          </a:p>
        </p:txBody>
      </p:sp>
      <p:sp>
        <p:nvSpPr>
          <p:cNvPr id="3" name="Content Placeholder 2"/>
          <p:cNvSpPr>
            <a:spLocks noGrp="1"/>
          </p:cNvSpPr>
          <p:nvPr>
            <p:ph idx="1"/>
          </p:nvPr>
        </p:nvSpPr>
        <p:spPr/>
        <p:txBody>
          <a:bodyPr>
            <a:normAutofit fontScale="92500" lnSpcReduction="10000"/>
          </a:bodyPr>
          <a:lstStyle/>
          <a:p>
            <a:r>
              <a:rPr lang="en-US" sz="1800" dirty="0"/>
              <a:t>[9] </a:t>
            </a:r>
            <a:r>
              <a:rPr lang="en-US" sz="1800" dirty="0">
                <a:hlinkClick r:id="rId2"/>
              </a:rPr>
              <a:t>http://</a:t>
            </a:r>
            <a:r>
              <a:rPr lang="en-US" sz="1800" dirty="0" smtClean="0">
                <a:hlinkClick r:id="rId2"/>
              </a:rPr>
              <a:t>www.transmission-line.net/2011/04/type-of-switches-on-transmission-and.html</a:t>
            </a:r>
            <a:endParaRPr lang="en-US" sz="1800" dirty="0" smtClean="0"/>
          </a:p>
          <a:p>
            <a:r>
              <a:rPr lang="en-US" sz="1800" dirty="0"/>
              <a:t>[10] </a:t>
            </a:r>
            <a:r>
              <a:rPr lang="en-US" sz="1800" dirty="0">
                <a:hlinkClick r:id="rId3"/>
              </a:rPr>
              <a:t>http://</a:t>
            </a:r>
            <a:r>
              <a:rPr lang="en-US" sz="1800" dirty="0" smtClean="0">
                <a:hlinkClick r:id="rId3"/>
              </a:rPr>
              <a:t>www.oncor.com/community/knowledgecollege/energy_library/pathway/pathways_distribution.aspx</a:t>
            </a:r>
            <a:endParaRPr lang="en-US" sz="1800" dirty="0" smtClean="0"/>
          </a:p>
          <a:p>
            <a:r>
              <a:rPr lang="en-US" sz="1800" dirty="0"/>
              <a:t>[11] </a:t>
            </a:r>
            <a:r>
              <a:rPr lang="en-US" sz="1800" dirty="0">
                <a:hlinkClick r:id="rId4"/>
              </a:rPr>
              <a:t>http://</a:t>
            </a:r>
            <a:r>
              <a:rPr lang="en-US" sz="1800" dirty="0" smtClean="0">
                <a:hlinkClick r:id="rId4"/>
              </a:rPr>
              <a:t>www.ece.gatech.edu/research/labs/bwn/substation/description.html</a:t>
            </a:r>
            <a:endParaRPr lang="en-US" sz="1800" dirty="0" smtClean="0"/>
          </a:p>
          <a:p>
            <a:r>
              <a:rPr lang="en-US" sz="1800" dirty="0"/>
              <a:t>[12] </a:t>
            </a:r>
            <a:r>
              <a:rPr lang="en-US" sz="1800" dirty="0" err="1"/>
              <a:t>Qureshi</a:t>
            </a:r>
            <a:r>
              <a:rPr lang="en-US" sz="1800" dirty="0"/>
              <a:t>, M.; </a:t>
            </a:r>
            <a:r>
              <a:rPr lang="en-US" sz="1800" dirty="0" err="1"/>
              <a:t>Raza</a:t>
            </a:r>
            <a:r>
              <a:rPr lang="en-US" sz="1800" dirty="0"/>
              <a:t>, A.; Kumar, D.; Sang-Sig Kim; Un-Sig Song; Min-Woo Park; </a:t>
            </a:r>
            <a:r>
              <a:rPr lang="en-US" sz="1800" dirty="0" err="1"/>
              <a:t>Hyuk-Soo</a:t>
            </a:r>
            <a:r>
              <a:rPr lang="en-US" sz="1800" dirty="0"/>
              <a:t> Jang; </a:t>
            </a:r>
            <a:r>
              <a:rPr lang="en-US" sz="1800" dirty="0" err="1"/>
              <a:t>Hyo-Sik</a:t>
            </a:r>
            <a:r>
              <a:rPr lang="en-US" sz="1800" dirty="0"/>
              <a:t> Yang; </a:t>
            </a:r>
            <a:r>
              <a:rPr lang="en-US" sz="1800" dirty="0" err="1"/>
              <a:t>Byung-Seok</a:t>
            </a:r>
            <a:r>
              <a:rPr lang="en-US" sz="1800" dirty="0"/>
              <a:t> Park; , "A survey of communication network paradigms for substation automation," </a:t>
            </a:r>
            <a:r>
              <a:rPr lang="en-US" sz="1800" i="1" dirty="0"/>
              <a:t>Power Line Communications and Its Applications, 2008. ISPLC 2008. IEEE International Symposium on</a:t>
            </a:r>
            <a:r>
              <a:rPr lang="en-US" sz="1800" dirty="0"/>
              <a:t> , vol., no., pp.310-315, 2-4 April 2008</a:t>
            </a:r>
            <a:br>
              <a:rPr lang="en-US" sz="1800" dirty="0"/>
            </a:br>
            <a:r>
              <a:rPr lang="en-US" sz="1800" dirty="0" err="1"/>
              <a:t>doi</a:t>
            </a:r>
            <a:r>
              <a:rPr lang="en-US" sz="1800" dirty="0"/>
              <a:t>: 10.1109/ISPLC.2008.4510445</a:t>
            </a:r>
            <a:br>
              <a:rPr lang="en-US" sz="1800" dirty="0"/>
            </a:br>
            <a:r>
              <a:rPr lang="en-US" sz="1800" dirty="0"/>
              <a:t>URL: </a:t>
            </a:r>
            <a:r>
              <a:rPr lang="en-US" sz="1800" dirty="0">
                <a:hlinkClick r:id="rId5"/>
              </a:rPr>
              <a:t>http://ieeexplore.ieee.org/stamp/stamp.jsp?tp=&amp;arnumber=4510445&amp;isnumber=4510387</a:t>
            </a:r>
            <a:r>
              <a:rPr lang="en-US" sz="1800" dirty="0"/>
              <a:t/>
            </a:r>
            <a:br>
              <a:rPr lang="en-US" sz="1800" dirty="0"/>
            </a:br>
            <a:r>
              <a:rPr lang="en-US" sz="1800" dirty="0"/>
              <a:t>[13] </a:t>
            </a:r>
            <a:r>
              <a:rPr lang="en-US" sz="1800" dirty="0">
                <a:hlinkClick r:id="rId6"/>
              </a:rPr>
              <a:t>http://smud.apogee.net/foe</a:t>
            </a:r>
            <a:r>
              <a:rPr lang="en-US" sz="1800" dirty="0" smtClean="0">
                <a:hlinkClick r:id="rId6"/>
              </a:rPr>
              <a:t>/</a:t>
            </a:r>
            <a:endParaRPr lang="en-US" sz="1800" dirty="0" smtClean="0"/>
          </a:p>
          <a:p>
            <a:r>
              <a:rPr lang="en-US" sz="1800" dirty="0" smtClean="0"/>
              <a:t>[14] http://intelligrid.epri.com/architecture/New_Technologies/Tech_IEC_60870-6_(ICCP).htm</a:t>
            </a:r>
            <a:r>
              <a:rPr lang="en-US" sz="1800" dirty="0"/>
              <a:t/>
            </a:r>
            <a:br>
              <a:rPr lang="en-US" sz="1800" dirty="0"/>
            </a:br>
            <a:endParaRPr lang="en-US"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80</a:t>
            </a:fld>
            <a:endParaRPr lang="en-US"/>
          </a:p>
        </p:txBody>
      </p:sp>
    </p:spTree>
    <p:extLst>
      <p:ext uri="{BB962C8B-B14F-4D97-AF65-F5344CB8AC3E}">
        <p14:creationId xmlns:p14="http://schemas.microsoft.com/office/powerpoint/2010/main" val="30366772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a:t>
            </a:r>
            <a:r>
              <a:rPr lang="en-US" smtClean="0"/>
              <a:t>5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Tree>
    <p:extLst>
      <p:ext uri="{BB962C8B-B14F-4D97-AF65-F5344CB8AC3E}">
        <p14:creationId xmlns:p14="http://schemas.microsoft.com/office/powerpoint/2010/main" val="9014568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Transmission Substation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pic>
        <p:nvPicPr>
          <p:cNvPr id="111618" name="Picture 2"/>
          <p:cNvPicPr>
            <a:picLocks noGrp="1" noChangeAspect="1" noChangeArrowheads="1"/>
          </p:cNvPicPr>
          <p:nvPr>
            <p:ph idx="1"/>
          </p:nvPr>
        </p:nvPicPr>
        <p:blipFill>
          <a:blip r:embed="rId2" cstate="print"/>
          <a:srcRect/>
          <a:stretch>
            <a:fillRect/>
          </a:stretch>
        </p:blipFill>
        <p:spPr bwMode="auto">
          <a:xfrm>
            <a:off x="533400" y="1143000"/>
            <a:ext cx="8229600" cy="2128345"/>
          </a:xfrm>
          <a:prstGeom prst="rect">
            <a:avLst/>
          </a:prstGeom>
          <a:noFill/>
          <a:ln w="9525">
            <a:noFill/>
            <a:miter lim="800000"/>
            <a:headEnd/>
            <a:tailEnd/>
          </a:ln>
        </p:spPr>
      </p:pic>
      <p:sp>
        <p:nvSpPr>
          <p:cNvPr id="6" name="TextBox 5"/>
          <p:cNvSpPr txBox="1"/>
          <p:nvPr/>
        </p:nvSpPr>
        <p:spPr>
          <a:xfrm>
            <a:off x="2667000" y="3276600"/>
            <a:ext cx="38100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 1.2: Basic Transmission Substation</a:t>
            </a:r>
            <a:endParaRPr lang="en-US" dirty="0">
              <a:latin typeface="Times New Roman" pitchFamily="18" charset="0"/>
              <a:cs typeface="Times New Roman" pitchFamily="18" charset="0"/>
            </a:endParaRPr>
          </a:p>
        </p:txBody>
      </p:sp>
      <p:sp>
        <p:nvSpPr>
          <p:cNvPr id="3" name="TextBox 2"/>
          <p:cNvSpPr txBox="1"/>
          <p:nvPr/>
        </p:nvSpPr>
        <p:spPr>
          <a:xfrm>
            <a:off x="9525" y="3962400"/>
            <a:ext cx="9144000"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Connects two or more transmission lines.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Disconnect switches on both the source and load sides permit isolation during maintenance or other periods when complete de-</a:t>
            </a:r>
            <a:r>
              <a:rPr lang="en-US" sz="2400" dirty="0" err="1">
                <a:latin typeface="Times New Roman" pitchFamily="18" charset="0"/>
                <a:cs typeface="Times New Roman" pitchFamily="18" charset="0"/>
              </a:rPr>
              <a:t>energization</a:t>
            </a:r>
            <a:r>
              <a:rPr lang="en-US" sz="2400" dirty="0">
                <a:latin typeface="Times New Roman" pitchFamily="18" charset="0"/>
                <a:cs typeface="Times New Roman" pitchFamily="18" charset="0"/>
              </a:rPr>
              <a:t> is required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12336</TotalTime>
  <Words>5769</Words>
  <Application>Microsoft Office PowerPoint</Application>
  <PresentationFormat>On-screen Show (4:3)</PresentationFormat>
  <Paragraphs>662</Paragraphs>
  <Slides>81</Slides>
  <Notes>0</Notes>
  <HiddenSlides>0</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Office Theme</vt:lpstr>
      <vt:lpstr>Substation Automation</vt:lpstr>
      <vt:lpstr>Presentation Overview</vt:lpstr>
      <vt:lpstr>Part 1: Introduction to Substations</vt:lpstr>
      <vt:lpstr>What is a Substation?</vt:lpstr>
      <vt:lpstr>Types of Substations</vt:lpstr>
      <vt:lpstr>Distribution Substation</vt:lpstr>
      <vt:lpstr>Distribution Substation</vt:lpstr>
      <vt:lpstr>Transmission Substation</vt:lpstr>
      <vt:lpstr>Transmission Substation</vt:lpstr>
      <vt:lpstr>Switching Substations</vt:lpstr>
      <vt:lpstr>Substation configurations</vt:lpstr>
      <vt:lpstr>Single Bus</vt:lpstr>
      <vt:lpstr>Double Bus, Double Breaker </vt:lpstr>
      <vt:lpstr>Main and Transfer Bus </vt:lpstr>
      <vt:lpstr>Double Bus, Single Breaker </vt:lpstr>
      <vt:lpstr>Ring Bus </vt:lpstr>
      <vt:lpstr>Breaker-and-a-Half </vt:lpstr>
      <vt:lpstr>Comparison of configurations[6]</vt:lpstr>
      <vt:lpstr>Distribution Substation Devices</vt:lpstr>
      <vt:lpstr>Distribution Substation Devices</vt:lpstr>
      <vt:lpstr>Distribution Substation Devices</vt:lpstr>
      <vt:lpstr>Distribution Substation Devices</vt:lpstr>
      <vt:lpstr>Transmission Substation Devices</vt:lpstr>
      <vt:lpstr>Transmission Substation Devices</vt:lpstr>
      <vt:lpstr>Transmission Substation Devices</vt:lpstr>
      <vt:lpstr>Transmission Substation Devices</vt:lpstr>
      <vt:lpstr>Switching Substation Devices</vt:lpstr>
      <vt:lpstr>Switching Substation Devices</vt:lpstr>
      <vt:lpstr>PowerPoint Presentation</vt:lpstr>
      <vt:lpstr>PowerPoint Presentation</vt:lpstr>
      <vt:lpstr>What is Substation Automation?</vt:lpstr>
      <vt:lpstr>Automation and Substation</vt:lpstr>
      <vt:lpstr>New Vs Existing Substations</vt:lpstr>
      <vt:lpstr>Communication Networks</vt:lpstr>
      <vt:lpstr>Communication Networks</vt:lpstr>
      <vt:lpstr>Communication Networks</vt:lpstr>
      <vt:lpstr>Communication Networks</vt:lpstr>
      <vt:lpstr>Communication Networks</vt:lpstr>
      <vt:lpstr>Communication Networks [11]</vt:lpstr>
      <vt:lpstr>Functional diagram of SA system</vt:lpstr>
      <vt:lpstr>SA functional architecture</vt:lpstr>
      <vt:lpstr>SA functional architecture</vt:lpstr>
      <vt:lpstr>SA Technical Issues [1]</vt:lpstr>
      <vt:lpstr>SA Technical Issues Contd..</vt:lpstr>
      <vt:lpstr>SA Technical Issues Contd..</vt:lpstr>
      <vt:lpstr>SA Technical Issues (Contd..)</vt:lpstr>
      <vt:lpstr>SA Technical Issues (Contd..)</vt:lpstr>
      <vt:lpstr>SA Technical Issues (Contd..)</vt:lpstr>
      <vt:lpstr>Part 3: Evolution of SA</vt:lpstr>
      <vt:lpstr>Substation Communication</vt:lpstr>
      <vt:lpstr>Components of SCADA system</vt:lpstr>
      <vt:lpstr>SCADA Communication Protocols</vt:lpstr>
      <vt:lpstr>SCADA Communication Protocols (Contd..)</vt:lpstr>
      <vt:lpstr>SCADA Communication Protocols (Contd..)</vt:lpstr>
      <vt:lpstr>SCADA Communication Protocols (Contd..)</vt:lpstr>
      <vt:lpstr>SCADA Communication Protocols (Contd..)</vt:lpstr>
      <vt:lpstr>SCADA Communication Protocols (Contd..)</vt:lpstr>
      <vt:lpstr>UCA and IEC 61850</vt:lpstr>
      <vt:lpstr>SCADA Communication Protocols</vt:lpstr>
      <vt:lpstr>Data Communications using 61850</vt:lpstr>
      <vt:lpstr>Communication Media</vt:lpstr>
      <vt:lpstr>Communication Media</vt:lpstr>
      <vt:lpstr>Communication Media</vt:lpstr>
      <vt:lpstr>Communication Media</vt:lpstr>
      <vt:lpstr>Communication Media</vt:lpstr>
      <vt:lpstr>Communication Media</vt:lpstr>
      <vt:lpstr>Communication Media</vt:lpstr>
      <vt:lpstr>Communication Media</vt:lpstr>
      <vt:lpstr>Communication Media</vt:lpstr>
      <vt:lpstr>Communication Media</vt:lpstr>
      <vt:lpstr>Communication Media</vt:lpstr>
      <vt:lpstr>Communication Media</vt:lpstr>
      <vt:lpstr>Important Standards </vt:lpstr>
      <vt:lpstr>Part 4: SA and Cyber Security</vt:lpstr>
      <vt:lpstr>Cyber Security Terminology</vt:lpstr>
      <vt:lpstr>Cyber Security Terminology (Contd..)</vt:lpstr>
      <vt:lpstr>Cyber Security Terminology (Contd..)</vt:lpstr>
      <vt:lpstr>General Cyber Security Concerns</vt:lpstr>
      <vt:lpstr>References</vt:lpstr>
      <vt:lpstr>References (Contd..)</vt:lpstr>
      <vt:lpstr>Module 5 Concluding Comments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Schneider, Kevin</dc:creator>
  <cp:lastModifiedBy>Staff</cp:lastModifiedBy>
  <cp:revision>623</cp:revision>
  <dcterms:created xsi:type="dcterms:W3CDTF">2006-08-16T00:00:00Z</dcterms:created>
  <dcterms:modified xsi:type="dcterms:W3CDTF">2011-11-14T22:59:11Z</dcterms:modified>
</cp:coreProperties>
</file>